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8"/>
  </p:notesMasterIdLst>
  <p:handoutMasterIdLst>
    <p:handoutMasterId r:id="rId149"/>
  </p:handoutMasterIdLst>
  <p:sldIdLst>
    <p:sldId id="298" r:id="rId2"/>
    <p:sldId id="409" r:id="rId3"/>
    <p:sldId id="470" r:id="rId4"/>
    <p:sldId id="267" r:id="rId5"/>
    <p:sldId id="402" r:id="rId6"/>
    <p:sldId id="401" r:id="rId7"/>
    <p:sldId id="403" r:id="rId8"/>
    <p:sldId id="471" r:id="rId9"/>
    <p:sldId id="256" r:id="rId10"/>
    <p:sldId id="296" r:id="rId11"/>
    <p:sldId id="257" r:id="rId12"/>
    <p:sldId id="268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9" r:id="rId21"/>
    <p:sldId id="302" r:id="rId22"/>
    <p:sldId id="300" r:id="rId23"/>
    <p:sldId id="303" r:id="rId24"/>
    <p:sldId id="301" r:id="rId25"/>
    <p:sldId id="305" r:id="rId26"/>
    <p:sldId id="306" r:id="rId27"/>
    <p:sldId id="304" r:id="rId28"/>
    <p:sldId id="383" r:id="rId29"/>
    <p:sldId id="307" r:id="rId30"/>
    <p:sldId id="315" r:id="rId31"/>
    <p:sldId id="314" r:id="rId32"/>
    <p:sldId id="313" r:id="rId33"/>
    <p:sldId id="312" r:id="rId34"/>
    <p:sldId id="311" r:id="rId35"/>
    <p:sldId id="310" r:id="rId36"/>
    <p:sldId id="309" r:id="rId37"/>
    <p:sldId id="316" r:id="rId38"/>
    <p:sldId id="384" r:id="rId39"/>
    <p:sldId id="385" r:id="rId40"/>
    <p:sldId id="386" r:id="rId41"/>
    <p:sldId id="387" r:id="rId42"/>
    <p:sldId id="404" r:id="rId43"/>
    <p:sldId id="406" r:id="rId44"/>
    <p:sldId id="463" r:id="rId45"/>
    <p:sldId id="299" r:id="rId46"/>
    <p:sldId id="405" r:id="rId47"/>
    <p:sldId id="407" r:id="rId48"/>
    <p:sldId id="325" r:id="rId49"/>
    <p:sldId id="399" r:id="rId50"/>
    <p:sldId id="400" r:id="rId51"/>
    <p:sldId id="258" r:id="rId52"/>
    <p:sldId id="329" r:id="rId53"/>
    <p:sldId id="330" r:id="rId54"/>
    <p:sldId id="317" r:id="rId55"/>
    <p:sldId id="319" r:id="rId56"/>
    <p:sldId id="321" r:id="rId57"/>
    <p:sldId id="323" r:id="rId58"/>
    <p:sldId id="295" r:id="rId59"/>
    <p:sldId id="269" r:id="rId60"/>
    <p:sldId id="270" r:id="rId61"/>
    <p:sldId id="293" r:id="rId62"/>
    <p:sldId id="331" r:id="rId63"/>
    <p:sldId id="388" r:id="rId64"/>
    <p:sldId id="389" r:id="rId65"/>
    <p:sldId id="390" r:id="rId66"/>
    <p:sldId id="391" r:id="rId67"/>
    <p:sldId id="413" r:id="rId68"/>
    <p:sldId id="472" r:id="rId69"/>
    <p:sldId id="292" r:id="rId70"/>
    <p:sldId id="412" r:id="rId71"/>
    <p:sldId id="417" r:id="rId72"/>
    <p:sldId id="456" r:id="rId73"/>
    <p:sldId id="410" r:id="rId74"/>
    <p:sldId id="411" r:id="rId75"/>
    <p:sldId id="273" r:id="rId76"/>
    <p:sldId id="271" r:id="rId77"/>
    <p:sldId id="332" r:id="rId78"/>
    <p:sldId id="335" r:id="rId79"/>
    <p:sldId id="272" r:id="rId80"/>
    <p:sldId id="274" r:id="rId81"/>
    <p:sldId id="276" r:id="rId82"/>
    <p:sldId id="337" r:id="rId83"/>
    <p:sldId id="275" r:id="rId84"/>
    <p:sldId id="336" r:id="rId85"/>
    <p:sldId id="277" r:id="rId86"/>
    <p:sldId id="278" r:id="rId87"/>
    <p:sldId id="279" r:id="rId88"/>
    <p:sldId id="280" r:id="rId89"/>
    <p:sldId id="339" r:id="rId90"/>
    <p:sldId id="340" r:id="rId91"/>
    <p:sldId id="338" r:id="rId92"/>
    <p:sldId id="341" r:id="rId93"/>
    <p:sldId id="342" r:id="rId94"/>
    <p:sldId id="343" r:id="rId95"/>
    <p:sldId id="344" r:id="rId96"/>
    <p:sldId id="346" r:id="rId97"/>
    <p:sldId id="392" r:id="rId98"/>
    <p:sldId id="393" r:id="rId99"/>
    <p:sldId id="394" r:id="rId100"/>
    <p:sldId id="372" r:id="rId101"/>
    <p:sldId id="408" r:id="rId102"/>
    <p:sldId id="473" r:id="rId103"/>
    <p:sldId id="416" r:id="rId104"/>
    <p:sldId id="431" r:id="rId105"/>
    <p:sldId id="457" r:id="rId106"/>
    <p:sldId id="432" r:id="rId107"/>
    <p:sldId id="434" r:id="rId108"/>
    <p:sldId id="429" r:id="rId109"/>
    <p:sldId id="435" r:id="rId110"/>
    <p:sldId id="436" r:id="rId111"/>
    <p:sldId id="428" r:id="rId112"/>
    <p:sldId id="418" r:id="rId113"/>
    <p:sldId id="419" r:id="rId114"/>
    <p:sldId id="420" r:id="rId115"/>
    <p:sldId id="421" r:id="rId116"/>
    <p:sldId id="422" r:id="rId117"/>
    <p:sldId id="414" r:id="rId118"/>
    <p:sldId id="423" r:id="rId119"/>
    <p:sldId id="424" r:id="rId120"/>
    <p:sldId id="425" r:id="rId121"/>
    <p:sldId id="426" r:id="rId122"/>
    <p:sldId id="427" r:id="rId123"/>
    <p:sldId id="430" r:id="rId124"/>
    <p:sldId id="448" r:id="rId125"/>
    <p:sldId id="449" r:id="rId126"/>
    <p:sldId id="450" r:id="rId127"/>
    <p:sldId id="451" r:id="rId128"/>
    <p:sldId id="415" r:id="rId129"/>
    <p:sldId id="437" r:id="rId130"/>
    <p:sldId id="438" r:id="rId131"/>
    <p:sldId id="439" r:id="rId132"/>
    <p:sldId id="440" r:id="rId133"/>
    <p:sldId id="441" r:id="rId134"/>
    <p:sldId id="442" r:id="rId135"/>
    <p:sldId id="443" r:id="rId136"/>
    <p:sldId id="444" r:id="rId137"/>
    <p:sldId id="445" r:id="rId138"/>
    <p:sldId id="458" r:id="rId139"/>
    <p:sldId id="468" r:id="rId140"/>
    <p:sldId id="446" r:id="rId141"/>
    <p:sldId id="447" r:id="rId142"/>
    <p:sldId id="452" r:id="rId143"/>
    <p:sldId id="453" r:id="rId144"/>
    <p:sldId id="454" r:id="rId145"/>
    <p:sldId id="455" r:id="rId146"/>
    <p:sldId id="469" r:id="rId147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15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15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AE488-0A7C-463F-9B02-1A1E91CD04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906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5C2EF-D42B-4DE8-963E-5E49212A8C55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C85BF-DB36-4477-8EA5-421AF9F6C4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18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+ benoem de onderdelen</a:t>
            </a:r>
            <a:r>
              <a:rPr lang="nl-NL" baseline="0" dirty="0"/>
              <a:t> van de badkamer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880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Mama</a:t>
            </a:r>
            <a:r>
              <a:rPr lang="nl-NL" baseline="0" dirty="0"/>
              <a:t> vult de gieter met water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140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207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Samira</a:t>
            </a:r>
            <a:r>
              <a:rPr lang="nl-NL" dirty="0"/>
              <a:t> krijgt</a:t>
            </a:r>
            <a:r>
              <a:rPr lang="nl-NL" baseline="0" dirty="0"/>
              <a:t> de gieter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141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262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Samira</a:t>
            </a:r>
            <a:r>
              <a:rPr lang="nl-NL" dirty="0"/>
              <a:t> geeft de plant water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142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1910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blad breekt</a:t>
            </a:r>
            <a:r>
              <a:rPr lang="nl-NL" baseline="0" dirty="0"/>
              <a:t> af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143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843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Samira</a:t>
            </a:r>
            <a:r>
              <a:rPr lang="nl-NL" dirty="0"/>
              <a:t> lijmt het blad vast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144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97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+ zeg</a:t>
            </a:r>
            <a:r>
              <a:rPr lang="nl-NL" baseline="0" dirty="0"/>
              <a:t> maar na: “ik loop naar de gang”  , “de jas hangt op de gang”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40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42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+  de</a:t>
            </a:r>
            <a:r>
              <a:rPr lang="nl-NL" baseline="0" dirty="0"/>
              <a:t> bank – de banken (laat de meervoudsvorm erbij zeggen, corrigeer waar nodig)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19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+  de bedden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91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Eventueel laten aanwijzen</a:t>
            </a:r>
            <a:r>
              <a:rPr lang="nl-NL" baseline="0" dirty="0"/>
              <a:t> op de plaat van het huis </a:t>
            </a:r>
            <a:r>
              <a:rPr lang="nl-NL" baseline="0"/>
              <a:t>(zie dag 4)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58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450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+ “ik slaap in het bed”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62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71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797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125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20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07BE3-5917-4FDE-B091-2A6499B885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984E5-2AA5-40C2-A8C3-F71D709909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4455-49D1-4835-BA09-80B89D8E8B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9E512-A408-491B-8B49-B4DCBCA5BB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C7B6-D758-47BC-A80C-AACBD2C2D78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58F1-68E5-4397-8935-8F1E251710A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E0C6C-9A73-46FE-9570-57F2456D667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EA44-34AA-451F-B695-90085022D4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89EA-FB9C-4B91-9607-A48D2F8D35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2F01-7F15-4762-ABCF-42BF385FF4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42464-14F1-46F8-A15D-CC04FD64CC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8684F8-830F-489A-8A88-2D704B04BF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chemeClr val="tx1"/>
                </a:solidFill>
              </a:rPr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4000" b="1"/>
              <a:t>Cursus 1 – Module 2</a:t>
            </a:r>
          </a:p>
          <a:p>
            <a:pPr eaLnBrk="1" hangingPunct="1">
              <a:lnSpc>
                <a:spcPct val="80000"/>
              </a:lnSpc>
            </a:pPr>
            <a:endParaRPr lang="nl-NL" sz="4000" b="1"/>
          </a:p>
          <a:p>
            <a:pPr eaLnBrk="1" hangingPunct="1">
              <a:lnSpc>
                <a:spcPct val="80000"/>
              </a:lnSpc>
            </a:pPr>
            <a:r>
              <a:rPr lang="nl-NL" sz="3600"/>
              <a:t>Dag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099" name="Picture 4" descr="badkamer%20interieu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0"/>
            <a:ext cx="5761037" cy="5761038"/>
          </a:xfrm>
          <a:noFill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635375" y="6021388"/>
            <a:ext cx="1373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bad</a:t>
            </a: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 flipV="1">
            <a:off x="4572000" y="4508500"/>
            <a:ext cx="287338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8068" name="Picture 4" descr="ledkra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5832475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132138" y="6021388"/>
            <a:ext cx="242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warm en koud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Waar is mijn huis?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65749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 je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 de wie/wat/waar kaarten om het verhaal na te vertellen</a:t>
            </a:r>
          </a:p>
        </p:txBody>
      </p:sp>
    </p:spTree>
    <p:extLst>
      <p:ext uri="{BB962C8B-B14F-4D97-AF65-F5344CB8AC3E}">
        <p14:creationId xmlns:p14="http://schemas.microsoft.com/office/powerpoint/2010/main" val="258944436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Dag 4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100626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Waar is mijn huis?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36387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982"/>
            <a:ext cx="8991075" cy="5155209"/>
          </a:xfrm>
        </p:spPr>
      </p:pic>
      <p:sp>
        <p:nvSpPr>
          <p:cNvPr id="5" name="Tekstvak 4"/>
          <p:cNvSpPr txBox="1"/>
          <p:nvPr/>
        </p:nvSpPr>
        <p:spPr>
          <a:xfrm>
            <a:off x="117257" y="6136302"/>
            <a:ext cx="20882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De badkamer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635896" y="5397638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Wijs aan:    </a:t>
            </a:r>
            <a:r>
              <a:rPr lang="nl-NL" sz="2400" dirty="0">
                <a:solidFill>
                  <a:srgbClr val="FF0000"/>
                </a:solidFill>
              </a:rPr>
              <a:t>het</a:t>
            </a:r>
            <a:r>
              <a:rPr lang="nl-NL" sz="2400" dirty="0"/>
              <a:t> bad , de wastafel, </a:t>
            </a:r>
            <a:br>
              <a:rPr lang="nl-NL" sz="2400" dirty="0"/>
            </a:br>
            <a:r>
              <a:rPr lang="nl-NL" sz="2400" dirty="0"/>
              <a:t>                   de wc, de douche, </a:t>
            </a:r>
            <a:br>
              <a:rPr lang="nl-NL" sz="2400" dirty="0"/>
            </a:br>
            <a:r>
              <a:rPr lang="nl-NL" sz="2400" dirty="0"/>
              <a:t>                   de zeep</a:t>
            </a:r>
          </a:p>
        </p:txBody>
      </p:sp>
    </p:spTree>
    <p:extLst>
      <p:ext uri="{BB962C8B-B14F-4D97-AF65-F5344CB8AC3E}">
        <p14:creationId xmlns:p14="http://schemas.microsoft.com/office/powerpoint/2010/main" val="75102411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Klankoefeningen /</a:t>
            </a:r>
            <a:r>
              <a:rPr lang="nl-NL" dirty="0" err="1">
                <a:solidFill>
                  <a:srgbClr val="FFC000"/>
                </a:solidFill>
              </a:rPr>
              <a:t>oo</a:t>
            </a:r>
            <a:r>
              <a:rPr lang="nl-NL" dirty="0"/>
              <a:t>/</a:t>
            </a:r>
          </a:p>
        </p:txBody>
      </p:sp>
      <p:sp>
        <p:nvSpPr>
          <p:cNvPr id="1105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 dirty="0"/>
              <a:t>boos</a:t>
            </a:r>
          </a:p>
          <a:p>
            <a:pPr eaLnBrk="1" hangingPunct="1">
              <a:buFontTx/>
              <a:buNone/>
            </a:pPr>
            <a:r>
              <a:rPr lang="nl-NL" sz="2400" dirty="0"/>
              <a:t>rook</a:t>
            </a:r>
          </a:p>
          <a:p>
            <a:pPr eaLnBrk="1" hangingPunct="1">
              <a:buFontTx/>
              <a:buNone/>
            </a:pPr>
            <a:r>
              <a:rPr lang="nl-NL" sz="2400" dirty="0"/>
              <a:t>zoon</a:t>
            </a:r>
          </a:p>
          <a:p>
            <a:pPr eaLnBrk="1" hangingPunct="1">
              <a:buFontTx/>
              <a:buNone/>
            </a:pPr>
            <a:r>
              <a:rPr lang="nl-NL" sz="2400" dirty="0"/>
              <a:t>poos</a:t>
            </a:r>
          </a:p>
          <a:p>
            <a:pPr eaLnBrk="1" hangingPunct="1">
              <a:buFontTx/>
              <a:buNone/>
            </a:pPr>
            <a:r>
              <a:rPr lang="nl-NL" sz="2400" dirty="0" err="1"/>
              <a:t>toos</a:t>
            </a:r>
            <a:endParaRPr lang="nl-NL" sz="2400" dirty="0"/>
          </a:p>
          <a:p>
            <a:pPr eaLnBrk="1" hangingPunct="1">
              <a:buFontTx/>
              <a:buNone/>
            </a:pPr>
            <a:r>
              <a:rPr lang="nl-NL" sz="2400" dirty="0"/>
              <a:t>loop</a:t>
            </a:r>
          </a:p>
          <a:p>
            <a:pPr eaLnBrk="1" hangingPunct="1">
              <a:buFontTx/>
              <a:buNone/>
            </a:pPr>
            <a:r>
              <a:rPr lang="nl-NL" sz="2400" dirty="0"/>
              <a:t>koos</a:t>
            </a:r>
          </a:p>
          <a:p>
            <a:pPr eaLnBrk="1" hangingPunct="1">
              <a:buFontTx/>
              <a:buNone/>
            </a:pPr>
            <a:r>
              <a:rPr lang="nl-NL" sz="2400" dirty="0"/>
              <a:t>voor</a:t>
            </a:r>
          </a:p>
          <a:p>
            <a:pPr eaLnBrk="1" hangingPunct="1">
              <a:buFontTx/>
              <a:buNone/>
            </a:pPr>
            <a:r>
              <a:rPr lang="nl-NL" sz="2400" dirty="0"/>
              <a:t>boot</a:t>
            </a:r>
          </a:p>
          <a:p>
            <a:pPr eaLnBrk="1" hangingPunct="1">
              <a:buFontTx/>
              <a:buNone/>
            </a:pPr>
            <a:r>
              <a:rPr lang="nl-NL" sz="2400" dirty="0"/>
              <a:t>woon</a:t>
            </a:r>
          </a:p>
        </p:txBody>
      </p:sp>
    </p:spTree>
    <p:extLst>
      <p:ext uri="{BB962C8B-B14F-4D97-AF65-F5344CB8AC3E}">
        <p14:creationId xmlns:p14="http://schemas.microsoft.com/office/powerpoint/2010/main" val="44900114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</a:t>
            </a:r>
          </a:p>
        </p:txBody>
      </p:sp>
      <p:sp>
        <p:nvSpPr>
          <p:cNvPr id="1116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ben je boos</a:t>
            </a:r>
          </a:p>
          <a:p>
            <a:pPr eaLnBrk="1" hangingPunct="1">
              <a:buFontTx/>
              <a:buNone/>
            </a:pPr>
            <a:r>
              <a:rPr lang="nl-NL"/>
              <a:t>pluk een roos</a:t>
            </a:r>
          </a:p>
          <a:p>
            <a:pPr eaLnBrk="1" hangingPunct="1">
              <a:buFontTx/>
              <a:buNone/>
            </a:pPr>
            <a:r>
              <a:rPr lang="nl-NL"/>
              <a:t>zet hem op je hoed</a:t>
            </a:r>
          </a:p>
          <a:p>
            <a:pPr eaLnBrk="1" hangingPunct="1">
              <a:buFontTx/>
              <a:buNone/>
            </a:pPr>
            <a:r>
              <a:rPr lang="nl-NL"/>
              <a:t>dan ben je morgen weer goed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2996952"/>
            <a:ext cx="35242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8958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Ik snap er niks van!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Kunnen jullie mij helpen?</a:t>
            </a:r>
          </a:p>
          <a:p>
            <a:endParaRPr lang="nl-NL" dirty="0"/>
          </a:p>
          <a:p>
            <a:r>
              <a:rPr lang="nl-NL" dirty="0"/>
              <a:t>Waar zijn de verhaalplaten?</a:t>
            </a:r>
          </a:p>
        </p:txBody>
      </p:sp>
    </p:spTree>
    <p:extLst>
      <p:ext uri="{BB962C8B-B14F-4D97-AF65-F5344CB8AC3E}">
        <p14:creationId xmlns:p14="http://schemas.microsoft.com/office/powerpoint/2010/main" val="97814065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Bedankt!</a:t>
            </a:r>
          </a:p>
          <a:p>
            <a:endParaRPr lang="nl-NL" dirty="0"/>
          </a:p>
          <a:p>
            <a:r>
              <a:rPr lang="nl-NL" dirty="0"/>
              <a:t>Dankjewel!</a:t>
            </a:r>
          </a:p>
        </p:txBody>
      </p:sp>
    </p:spTree>
    <p:extLst>
      <p:ext uri="{BB962C8B-B14F-4D97-AF65-F5344CB8AC3E}">
        <p14:creationId xmlns:p14="http://schemas.microsoft.com/office/powerpoint/2010/main" val="205966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124" name="Picture 4" descr="Wortelboer%20-%202002%20-%20Dak%20met%20dakpan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3883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851275" y="5949950"/>
            <a:ext cx="1352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dak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Wil jij mij helpen?</a:t>
            </a:r>
          </a:p>
        </p:txBody>
      </p:sp>
    </p:spTree>
    <p:extLst>
      <p:ext uri="{BB962C8B-B14F-4D97-AF65-F5344CB8AC3E}">
        <p14:creationId xmlns:p14="http://schemas.microsoft.com/office/powerpoint/2010/main" val="65118260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nl-NL" sz="2800" dirty="0"/>
              <a:t>De bal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43" y="1916832"/>
            <a:ext cx="2785914" cy="2785914"/>
          </a:xfrm>
        </p:spPr>
      </p:pic>
    </p:spTree>
    <p:extLst>
      <p:ext uri="{BB962C8B-B14F-4D97-AF65-F5344CB8AC3E}">
        <p14:creationId xmlns:p14="http://schemas.microsoft.com/office/powerpoint/2010/main" val="350271116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1684" name="Picture 4" descr="ge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0"/>
            <a:ext cx="6192837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335463" y="5969000"/>
            <a:ext cx="116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geven</a:t>
            </a:r>
          </a:p>
        </p:txBody>
      </p:sp>
    </p:spTree>
    <p:extLst>
      <p:ext uri="{BB962C8B-B14F-4D97-AF65-F5344CB8AC3E}">
        <p14:creationId xmlns:p14="http://schemas.microsoft.com/office/powerpoint/2010/main" val="32996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2708" name="Picture 4" descr="goo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795963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154488" y="5961063"/>
            <a:ext cx="126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gooien</a:t>
            </a:r>
          </a:p>
        </p:txBody>
      </p:sp>
    </p:spTree>
    <p:extLst>
      <p:ext uri="{BB962C8B-B14F-4D97-AF65-F5344CB8AC3E}">
        <p14:creationId xmlns:p14="http://schemas.microsoft.com/office/powerpoint/2010/main" val="158352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3732" name="Picture 4" descr="pak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063" y="188913"/>
            <a:ext cx="57737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335463" y="5969000"/>
            <a:ext cx="1344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pakken</a:t>
            </a:r>
          </a:p>
        </p:txBody>
      </p:sp>
    </p:spTree>
    <p:extLst>
      <p:ext uri="{BB962C8B-B14F-4D97-AF65-F5344CB8AC3E}">
        <p14:creationId xmlns:p14="http://schemas.microsoft.com/office/powerpoint/2010/main" val="81323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4756" name="Picture 4" descr="dolfijnsite_aankleden_pl_1_tot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3723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492500" y="5949950"/>
            <a:ext cx="1830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aankleden</a:t>
            </a:r>
          </a:p>
        </p:txBody>
      </p:sp>
    </p:spTree>
    <p:extLst>
      <p:ext uri="{BB962C8B-B14F-4D97-AF65-F5344CB8AC3E}">
        <p14:creationId xmlns:p14="http://schemas.microsoft.com/office/powerpoint/2010/main" val="11262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28675" y="16287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5780" name="Picture 4" descr="rui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742950"/>
            <a:ext cx="54292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563938" y="5949950"/>
            <a:ext cx="1155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ruiken</a:t>
            </a:r>
          </a:p>
        </p:txBody>
      </p:sp>
    </p:spTree>
    <p:extLst>
      <p:ext uri="{BB962C8B-B14F-4D97-AF65-F5344CB8AC3E}">
        <p14:creationId xmlns:p14="http://schemas.microsoft.com/office/powerpoint/2010/main" val="33995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nl-NL" sz="2800" dirty="0"/>
              <a:t>helpen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641304" cy="3747853"/>
          </a:xfrm>
        </p:spPr>
      </p:pic>
      <p:sp>
        <p:nvSpPr>
          <p:cNvPr id="5" name="Tekstvak 4"/>
          <p:cNvSpPr txBox="1"/>
          <p:nvPr/>
        </p:nvSpPr>
        <p:spPr>
          <a:xfrm>
            <a:off x="2089192" y="817755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Kunt u mij helpen?</a:t>
            </a:r>
          </a:p>
        </p:txBody>
      </p:sp>
    </p:spTree>
    <p:extLst>
      <p:ext uri="{BB962C8B-B14F-4D97-AF65-F5344CB8AC3E}">
        <p14:creationId xmlns:p14="http://schemas.microsoft.com/office/powerpoint/2010/main" val="48375677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nl-NL" sz="2800" dirty="0"/>
              <a:t>kunnen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5400600"/>
          </a:xfrm>
        </p:spPr>
        <p:txBody>
          <a:bodyPr/>
          <a:lstStyle/>
          <a:p>
            <a:r>
              <a:rPr lang="nl-NL" dirty="0"/>
              <a:t>Kun jij de bal geven?</a:t>
            </a:r>
          </a:p>
          <a:p>
            <a:r>
              <a:rPr lang="nl-NL" dirty="0"/>
              <a:t>Kun jij mij helpen?</a:t>
            </a:r>
          </a:p>
          <a:p>
            <a:r>
              <a:rPr lang="nl-NL" dirty="0"/>
              <a:t>Kun jij de bal gooien?</a:t>
            </a:r>
          </a:p>
          <a:p>
            <a:r>
              <a:rPr lang="nl-NL" dirty="0"/>
              <a:t>Kun jij de zeep ruiken?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12" y="3328958"/>
            <a:ext cx="5436096" cy="23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2061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nl-NL" sz="2800" dirty="0"/>
              <a:t>snappen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5400600"/>
          </a:xfrm>
        </p:spPr>
        <p:txBody>
          <a:bodyPr/>
          <a:lstStyle/>
          <a:p>
            <a:r>
              <a:rPr lang="nl-NL" dirty="0"/>
              <a:t>Snap jij mij?</a:t>
            </a:r>
          </a:p>
          <a:p>
            <a:r>
              <a:rPr lang="nl-NL" dirty="0"/>
              <a:t>Snap jij het verhaal?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190750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9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7" name="Picture 4" descr="q-g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0"/>
            <a:ext cx="576580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3851275" y="5949950"/>
            <a:ext cx="1657350" cy="50323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800"/>
              <a:t>de gang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nl-NL" sz="2800" dirty="0"/>
              <a:t>vallen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001094" cy="3540100"/>
          </a:xfrm>
        </p:spPr>
      </p:pic>
    </p:spTree>
    <p:extLst>
      <p:ext uri="{BB962C8B-B14F-4D97-AF65-F5344CB8AC3E}">
        <p14:creationId xmlns:p14="http://schemas.microsoft.com/office/powerpoint/2010/main" val="128578527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nl-NL" sz="2800" dirty="0"/>
              <a:t>willen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8" y="666750"/>
            <a:ext cx="3175000" cy="4445000"/>
          </a:xfrm>
        </p:spPr>
      </p:pic>
    </p:spTree>
    <p:extLst>
      <p:ext uri="{BB962C8B-B14F-4D97-AF65-F5344CB8AC3E}">
        <p14:creationId xmlns:p14="http://schemas.microsoft.com/office/powerpoint/2010/main" val="192509958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nl-NL" sz="2800" dirty="0"/>
              <a:t>zoeken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4543552" cy="3158529"/>
          </a:xfrm>
        </p:spPr>
      </p:pic>
    </p:spTree>
    <p:extLst>
      <p:ext uri="{BB962C8B-B14F-4D97-AF65-F5344CB8AC3E}">
        <p14:creationId xmlns:p14="http://schemas.microsoft.com/office/powerpoint/2010/main" val="303386853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Dag 5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626900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huis </a:t>
            </a:r>
          </a:p>
          <a:p>
            <a:pPr lvl="1"/>
            <a:r>
              <a:rPr lang="nl-NL" dirty="0"/>
              <a:t>De woonkamer</a:t>
            </a:r>
          </a:p>
          <a:p>
            <a:pPr lvl="1"/>
            <a:r>
              <a:rPr lang="nl-NL" dirty="0"/>
              <a:t>De slaapkamer</a:t>
            </a:r>
          </a:p>
          <a:p>
            <a:pPr lvl="1"/>
            <a:r>
              <a:rPr lang="nl-NL" dirty="0"/>
              <a:t>De keuken</a:t>
            </a:r>
          </a:p>
          <a:p>
            <a:pPr lvl="1"/>
            <a:r>
              <a:rPr lang="nl-NL" dirty="0"/>
              <a:t>De badkamer</a:t>
            </a:r>
          </a:p>
          <a:p>
            <a:pPr lvl="1"/>
            <a:r>
              <a:rPr lang="nl-NL" dirty="0"/>
              <a:t>De bank</a:t>
            </a:r>
          </a:p>
          <a:p>
            <a:pPr lvl="1"/>
            <a:r>
              <a:rPr lang="nl-NL" dirty="0"/>
              <a:t>het bad</a:t>
            </a:r>
          </a:p>
        </p:txBody>
      </p:sp>
    </p:spTree>
    <p:extLst>
      <p:ext uri="{BB962C8B-B14F-4D97-AF65-F5344CB8AC3E}">
        <p14:creationId xmlns:p14="http://schemas.microsoft.com/office/powerpoint/2010/main" val="406912518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80728"/>
            <a:ext cx="9136886" cy="6328523"/>
          </a:xfrm>
        </p:spPr>
      </p:pic>
    </p:spTree>
    <p:extLst>
      <p:ext uri="{BB962C8B-B14F-4D97-AF65-F5344CB8AC3E}">
        <p14:creationId xmlns:p14="http://schemas.microsoft.com/office/powerpoint/2010/main" val="382978529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/o/ - /oo/</a:t>
            </a:r>
          </a:p>
        </p:txBody>
      </p:sp>
      <p:sp>
        <p:nvSpPr>
          <p:cNvPr id="1105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/>
              <a:t>boos</a:t>
            </a:r>
          </a:p>
          <a:p>
            <a:pPr eaLnBrk="1" hangingPunct="1">
              <a:buFontTx/>
              <a:buNone/>
            </a:pPr>
            <a:r>
              <a:rPr lang="nl-NL" sz="2400"/>
              <a:t>rook</a:t>
            </a:r>
          </a:p>
          <a:p>
            <a:pPr eaLnBrk="1" hangingPunct="1">
              <a:buFontTx/>
              <a:buNone/>
            </a:pPr>
            <a:r>
              <a:rPr lang="nl-NL" sz="2400"/>
              <a:t>zoon</a:t>
            </a:r>
          </a:p>
          <a:p>
            <a:pPr eaLnBrk="1" hangingPunct="1">
              <a:buFontTx/>
              <a:buNone/>
            </a:pPr>
            <a:r>
              <a:rPr lang="nl-NL" sz="2400"/>
              <a:t>poos</a:t>
            </a:r>
          </a:p>
          <a:p>
            <a:pPr eaLnBrk="1" hangingPunct="1">
              <a:buFontTx/>
              <a:buNone/>
            </a:pPr>
            <a:r>
              <a:rPr lang="nl-NL" sz="2400"/>
              <a:t>toos</a:t>
            </a:r>
          </a:p>
          <a:p>
            <a:pPr eaLnBrk="1" hangingPunct="1">
              <a:buFontTx/>
              <a:buNone/>
            </a:pPr>
            <a:r>
              <a:rPr lang="nl-NL" sz="2400"/>
              <a:t>loop</a:t>
            </a:r>
          </a:p>
          <a:p>
            <a:pPr eaLnBrk="1" hangingPunct="1">
              <a:buFontTx/>
              <a:buNone/>
            </a:pPr>
            <a:r>
              <a:rPr lang="nl-NL" sz="2400"/>
              <a:t>koos</a:t>
            </a:r>
          </a:p>
          <a:p>
            <a:pPr eaLnBrk="1" hangingPunct="1">
              <a:buFontTx/>
              <a:buNone/>
            </a:pPr>
            <a:r>
              <a:rPr lang="nl-NL" sz="2400"/>
              <a:t>voor</a:t>
            </a:r>
          </a:p>
          <a:p>
            <a:pPr eaLnBrk="1" hangingPunct="1">
              <a:buFontTx/>
              <a:buNone/>
            </a:pPr>
            <a:r>
              <a:rPr lang="nl-NL" sz="2400"/>
              <a:t>boot</a:t>
            </a:r>
          </a:p>
          <a:p>
            <a:pPr eaLnBrk="1" hangingPunct="1">
              <a:buFontTx/>
              <a:buNone/>
            </a:pPr>
            <a:r>
              <a:rPr lang="nl-NL" sz="2400"/>
              <a:t>woon</a:t>
            </a:r>
          </a:p>
        </p:txBody>
      </p:sp>
    </p:spTree>
    <p:extLst>
      <p:ext uri="{BB962C8B-B14F-4D97-AF65-F5344CB8AC3E}">
        <p14:creationId xmlns:p14="http://schemas.microsoft.com/office/powerpoint/2010/main" val="49532670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</a:t>
            </a:r>
          </a:p>
        </p:txBody>
      </p:sp>
      <p:sp>
        <p:nvSpPr>
          <p:cNvPr id="1116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ben je boos</a:t>
            </a:r>
          </a:p>
          <a:p>
            <a:pPr eaLnBrk="1" hangingPunct="1">
              <a:buFontTx/>
              <a:buNone/>
            </a:pPr>
            <a:r>
              <a:rPr lang="nl-NL"/>
              <a:t>pluk een roos</a:t>
            </a:r>
          </a:p>
          <a:p>
            <a:pPr eaLnBrk="1" hangingPunct="1">
              <a:buFontTx/>
              <a:buNone/>
            </a:pPr>
            <a:r>
              <a:rPr lang="nl-NL"/>
              <a:t>zet hem op je hoed</a:t>
            </a:r>
          </a:p>
          <a:p>
            <a:pPr eaLnBrk="1" hangingPunct="1">
              <a:buFontTx/>
              <a:buNone/>
            </a:pPr>
            <a:r>
              <a:rPr lang="nl-NL"/>
              <a:t>dan ben je morgen weer goed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2996952"/>
            <a:ext cx="35242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3322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/>
          <a:lstStyle/>
          <a:p>
            <a:r>
              <a:rPr lang="nl-NL" dirty="0"/>
              <a:t>Woord van de dag: de plant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09" y="692150"/>
            <a:ext cx="3049881" cy="4525963"/>
          </a:xfrm>
        </p:spPr>
      </p:pic>
    </p:spTree>
    <p:extLst>
      <p:ext uri="{BB962C8B-B14F-4D97-AF65-F5344CB8AC3E}">
        <p14:creationId xmlns:p14="http://schemas.microsoft.com/office/powerpoint/2010/main" val="176806933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blad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1158081"/>
            <a:ext cx="5857875" cy="3905250"/>
          </a:xfrm>
        </p:spPr>
      </p:pic>
    </p:spTree>
    <p:extLst>
      <p:ext uri="{BB962C8B-B14F-4D97-AF65-F5344CB8AC3E}">
        <p14:creationId xmlns:p14="http://schemas.microsoft.com/office/powerpoint/2010/main" val="152574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196" name="Picture 4" descr="Foto=ZEBFLJ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7406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779838" y="6092825"/>
            <a:ext cx="2324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huiskamer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/>
          <a:lstStyle/>
          <a:p>
            <a:r>
              <a:rPr lang="nl-NL" dirty="0"/>
              <a:t>De gieter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89" y="1943037"/>
            <a:ext cx="2808021" cy="2335338"/>
          </a:xfrm>
        </p:spPr>
      </p:pic>
    </p:spTree>
    <p:extLst>
      <p:ext uri="{BB962C8B-B14F-4D97-AF65-F5344CB8AC3E}">
        <p14:creationId xmlns:p14="http://schemas.microsoft.com/office/powerpoint/2010/main" val="100793758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/>
          <a:lstStyle/>
          <a:p>
            <a:r>
              <a:rPr lang="nl-NL" dirty="0"/>
              <a:t>De grond (aarde)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847725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91339906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/>
          <a:lstStyle/>
          <a:p>
            <a:r>
              <a:rPr lang="nl-NL" dirty="0"/>
              <a:t>De pot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62" y="847725"/>
            <a:ext cx="4878876" cy="4525963"/>
          </a:xfrm>
        </p:spPr>
      </p:pic>
    </p:spTree>
    <p:extLst>
      <p:ext uri="{BB962C8B-B14F-4D97-AF65-F5344CB8AC3E}">
        <p14:creationId xmlns:p14="http://schemas.microsoft.com/office/powerpoint/2010/main" val="117282524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/>
          <a:lstStyle/>
          <a:p>
            <a:r>
              <a:rPr lang="nl-NL" dirty="0"/>
              <a:t>groeien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0004"/>
            <a:ext cx="8229600" cy="3201404"/>
          </a:xfrm>
        </p:spPr>
      </p:pic>
    </p:spTree>
    <p:extLst>
      <p:ext uri="{BB962C8B-B14F-4D97-AF65-F5344CB8AC3E}">
        <p14:creationId xmlns:p14="http://schemas.microsoft.com/office/powerpoint/2010/main" val="276689248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/>
          <a:lstStyle/>
          <a:p>
            <a:r>
              <a:rPr lang="nl-NL" dirty="0"/>
              <a:t>verzorgen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26" y="847725"/>
            <a:ext cx="6794947" cy="4525963"/>
          </a:xfrm>
        </p:spPr>
      </p:pic>
    </p:spTree>
    <p:extLst>
      <p:ext uri="{BB962C8B-B14F-4D97-AF65-F5344CB8AC3E}">
        <p14:creationId xmlns:p14="http://schemas.microsoft.com/office/powerpoint/2010/main" val="165946724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/>
          <a:lstStyle/>
          <a:p>
            <a:r>
              <a:rPr lang="nl-NL" dirty="0"/>
              <a:t>Water geven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967581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27374370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/>
          <a:lstStyle/>
          <a:p>
            <a:r>
              <a:rPr lang="nl-NL" dirty="0"/>
              <a:t>Licht - donker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847725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1605378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/>
          <a:lstStyle/>
          <a:p>
            <a:r>
              <a:rPr lang="nl-NL" dirty="0"/>
              <a:t>Makkelijk - moeilijk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2247619" cy="1866667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30480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7236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Pak de </a:t>
            </a: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doos</a:t>
            </a:r>
          </a:p>
          <a:p>
            <a:r>
              <a:rPr lang="nl-NL" dirty="0"/>
              <a:t>Bekijk de woorden met de kinderen</a:t>
            </a:r>
          </a:p>
          <a:p>
            <a:r>
              <a:rPr lang="nl-NL" dirty="0"/>
              <a:t>Plak ze op het </a:t>
            </a: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-blad in de klas</a:t>
            </a:r>
          </a:p>
        </p:txBody>
      </p:sp>
    </p:spTree>
    <p:extLst>
      <p:ext uri="{BB962C8B-B14F-4D97-AF65-F5344CB8AC3E}">
        <p14:creationId xmlns:p14="http://schemas.microsoft.com/office/powerpoint/2010/main" val="418116395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De plant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79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220" name="Picture 4" descr="kapstok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3821113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708400" y="6021388"/>
            <a:ext cx="1906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kapstok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3728" y="-243408"/>
            <a:ext cx="5328592" cy="7600268"/>
          </a:xfrm>
        </p:spPr>
      </p:pic>
    </p:spTree>
    <p:extLst>
      <p:ext uri="{BB962C8B-B14F-4D97-AF65-F5344CB8AC3E}">
        <p14:creationId xmlns:p14="http://schemas.microsoft.com/office/powerpoint/2010/main" val="394074622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243408"/>
            <a:ext cx="5400600" cy="7702974"/>
          </a:xfrm>
        </p:spPr>
      </p:pic>
    </p:spTree>
    <p:extLst>
      <p:ext uri="{BB962C8B-B14F-4D97-AF65-F5344CB8AC3E}">
        <p14:creationId xmlns:p14="http://schemas.microsoft.com/office/powerpoint/2010/main" val="341707281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21" y="-243408"/>
            <a:ext cx="5405427" cy="7709859"/>
          </a:xfrm>
        </p:spPr>
      </p:pic>
    </p:spTree>
    <p:extLst>
      <p:ext uri="{BB962C8B-B14F-4D97-AF65-F5344CB8AC3E}">
        <p14:creationId xmlns:p14="http://schemas.microsoft.com/office/powerpoint/2010/main" val="371928489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73" y="-387424"/>
            <a:ext cx="5489654" cy="7829993"/>
          </a:xfrm>
        </p:spPr>
      </p:pic>
    </p:spTree>
    <p:extLst>
      <p:ext uri="{BB962C8B-B14F-4D97-AF65-F5344CB8AC3E}">
        <p14:creationId xmlns:p14="http://schemas.microsoft.com/office/powerpoint/2010/main" val="214970724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-243408"/>
            <a:ext cx="5400600" cy="7702974"/>
          </a:xfrm>
        </p:spPr>
      </p:pic>
    </p:spTree>
    <p:extLst>
      <p:ext uri="{BB962C8B-B14F-4D97-AF65-F5344CB8AC3E}">
        <p14:creationId xmlns:p14="http://schemas.microsoft.com/office/powerpoint/2010/main" val="157034677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Vertel het verhaal maar na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Leg het neer met de stroken</a:t>
            </a:r>
          </a:p>
        </p:txBody>
      </p:sp>
    </p:spTree>
    <p:extLst>
      <p:ext uri="{BB962C8B-B14F-4D97-AF65-F5344CB8AC3E}">
        <p14:creationId xmlns:p14="http://schemas.microsoft.com/office/powerpoint/2010/main" val="113585203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- 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Pak de </a:t>
            </a: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- doos en een rood blad</a:t>
            </a:r>
          </a:p>
          <a:p>
            <a:r>
              <a:rPr lang="nl-NL" dirty="0"/>
              <a:t>Herhaal alle het woorden uit de doos</a:t>
            </a:r>
          </a:p>
          <a:p>
            <a:r>
              <a:rPr lang="nl-NL" dirty="0"/>
              <a:t>Schrijf het woord</a:t>
            </a:r>
            <a:r>
              <a:rPr lang="nl-NL"/>
              <a:t>: wonen </a:t>
            </a:r>
            <a:r>
              <a:rPr lang="nl-NL" dirty="0"/>
              <a:t>op het blad</a:t>
            </a:r>
          </a:p>
          <a:p>
            <a:r>
              <a:rPr lang="nl-NL" dirty="0"/>
              <a:t>Laat de kinderen alle </a:t>
            </a:r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- woorden opplakken  en kleuren in hun woordenboek</a:t>
            </a:r>
          </a:p>
        </p:txBody>
      </p:sp>
    </p:spTree>
    <p:extLst>
      <p:ext uri="{BB962C8B-B14F-4D97-AF65-F5344CB8AC3E}">
        <p14:creationId xmlns:p14="http://schemas.microsoft.com/office/powerpoint/2010/main" val="2573371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244" name="Picture 4" descr="keu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5545138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563938" y="6092825"/>
            <a:ext cx="1844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keuken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268" name="Picture 4" descr="de k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3534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24300" y="6092825"/>
            <a:ext cx="1312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292" name="Picture 4" descr="35466681-complate-slaapkamer-rho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532813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779838" y="6092825"/>
            <a:ext cx="2522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slaapkamer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3316" name="Picture 4" descr="sleutelb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602287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51275" y="6165850"/>
            <a:ext cx="170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sleutel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4340" name="Picture 4" descr="bovenkwart-design-tr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913" y="0"/>
            <a:ext cx="7381875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779838" y="6092825"/>
            <a:ext cx="1293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trap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Goedemorgen</a:t>
            </a:r>
          </a:p>
          <a:p>
            <a:r>
              <a:rPr lang="nl-NL" dirty="0"/>
              <a:t>Ik ben …..</a:t>
            </a:r>
          </a:p>
          <a:p>
            <a:r>
              <a:rPr lang="nl-NL" dirty="0"/>
              <a:t>Mijn naam is ……</a:t>
            </a:r>
          </a:p>
          <a:p>
            <a:r>
              <a:rPr lang="nl-NL" dirty="0"/>
              <a:t>Wijs aan:</a:t>
            </a:r>
            <a:br>
              <a:rPr lang="nl-NL" dirty="0"/>
            </a:br>
            <a:r>
              <a:rPr lang="nl-NL" dirty="0"/>
              <a:t>de pen , het potlood, de gum, het papier, de stoel, de tafel, de juf</a:t>
            </a:r>
          </a:p>
        </p:txBody>
      </p:sp>
    </p:spTree>
    <p:extLst>
      <p:ext uri="{BB962C8B-B14F-4D97-AF65-F5344CB8AC3E}">
        <p14:creationId xmlns:p14="http://schemas.microsoft.com/office/powerpoint/2010/main" val="3906562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5364" name="Picture 4" descr="VIP-wagen%20w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144963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51275" y="6092825"/>
            <a:ext cx="1114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wc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832225" y="6040438"/>
            <a:ext cx="1425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plassen</a:t>
            </a:r>
          </a:p>
        </p:txBody>
      </p:sp>
      <p:pic>
        <p:nvPicPr>
          <p:cNvPr id="16389" name="Picture 5" descr="m1 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716587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7412" name="Picture 4" descr="full84588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832225" y="6040438"/>
            <a:ext cx="1046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tellen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832225" y="6040438"/>
            <a:ext cx="946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hallo</a:t>
            </a:r>
          </a:p>
        </p:txBody>
      </p:sp>
      <p:pic>
        <p:nvPicPr>
          <p:cNvPr id="18437" name="Picture 5" descr="da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281987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9460" name="Picture 4" descr="goedemiddag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51625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832225" y="6040438"/>
            <a:ext cx="2368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goedemiddag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rood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wit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blauw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een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nl-NL" sz="9600"/>
              <a:t>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twee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nl-NL" sz="960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Mix en Koppel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Ll1:  ‘goedemorgen!  Ik heet …..</a:t>
            </a:r>
            <a:br>
              <a:rPr lang="nl-NL" dirty="0"/>
            </a:br>
            <a:r>
              <a:rPr lang="nl-NL" dirty="0"/>
              <a:t>	    Hoe heet jij ….?</a:t>
            </a:r>
            <a:br>
              <a:rPr lang="nl-NL" dirty="0"/>
            </a:br>
            <a:endParaRPr lang="nl-NL" dirty="0"/>
          </a:p>
          <a:p>
            <a:r>
              <a:rPr lang="nl-NL" dirty="0"/>
              <a:t>Ll2:  ‘goedemorgen!  Ik heet …..</a:t>
            </a:r>
            <a:br>
              <a:rPr lang="nl-NL" dirty="0"/>
            </a:br>
            <a:r>
              <a:rPr lang="nl-NL" dirty="0"/>
              <a:t>	    Hoe heet jij ….?</a:t>
            </a:r>
            <a:br>
              <a:rPr lang="nl-NL" dirty="0"/>
            </a:br>
            <a:endParaRPr lang="nl-NL" dirty="0"/>
          </a:p>
          <a:p>
            <a:r>
              <a:rPr lang="nl-NL" dirty="0"/>
              <a:t>Ll1 :  dag!</a:t>
            </a:r>
          </a:p>
          <a:p>
            <a:r>
              <a:rPr lang="nl-NL" dirty="0" err="1"/>
              <a:t>Ll</a:t>
            </a:r>
            <a:r>
              <a:rPr lang="nl-NL" dirty="0"/>
              <a:t> 2:  dag!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6740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drie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nl-NL" sz="9600"/>
              <a:t>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vier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nl-NL" sz="9600"/>
              <a:t>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vijf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nl-NL" sz="9600"/>
              <a:t>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zes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nl-NL" sz="9600"/>
              <a:t>6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zeven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nl-NL" sz="9600"/>
              <a:t>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acht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nl-NL" sz="9600"/>
              <a:t>8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negen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nl-NL" sz="9600"/>
              <a:t>9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tien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nl-NL" sz="9600"/>
              <a:t>10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bad</a:t>
            </a:r>
          </a:p>
          <a:p>
            <a:pPr eaLnBrk="1" hangingPunct="1">
              <a:buFontTx/>
              <a:buNone/>
            </a:pPr>
            <a:r>
              <a:rPr lang="nl-NL"/>
              <a:t>het dak</a:t>
            </a:r>
          </a:p>
          <a:p>
            <a:pPr eaLnBrk="1" hangingPunct="1">
              <a:buFontTx/>
              <a:buNone/>
            </a:pPr>
            <a:r>
              <a:rPr lang="nl-NL"/>
              <a:t>de deur</a:t>
            </a:r>
          </a:p>
          <a:p>
            <a:pPr eaLnBrk="1" hangingPunct="1">
              <a:buFontTx/>
              <a:buNone/>
            </a:pPr>
            <a:r>
              <a:rPr lang="nl-NL"/>
              <a:t>de gang</a:t>
            </a:r>
          </a:p>
          <a:p>
            <a:pPr eaLnBrk="1" hangingPunct="1">
              <a:buFontTx/>
              <a:buNone/>
            </a:pPr>
            <a:r>
              <a:rPr lang="nl-NL"/>
              <a:t>het huis</a:t>
            </a:r>
          </a:p>
          <a:p>
            <a:pPr eaLnBrk="1" hangingPunct="1">
              <a:buFontTx/>
              <a:buNone/>
            </a:pPr>
            <a:r>
              <a:rPr lang="nl-NL"/>
              <a:t>de kapstok</a:t>
            </a:r>
          </a:p>
          <a:p>
            <a:pPr eaLnBrk="1" hangingPunct="1">
              <a:buFontTx/>
              <a:buNone/>
            </a:pPr>
            <a:r>
              <a:rPr lang="nl-NL"/>
              <a:t>de klas</a:t>
            </a:r>
          </a:p>
          <a:p>
            <a:pPr eaLnBrk="1" hangingPunct="1">
              <a:buFontTx/>
              <a:buNone/>
            </a:pPr>
            <a:r>
              <a:rPr lang="nl-NL"/>
              <a:t>de trap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348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dirty="0"/>
              <a:t>het bad			de baden</a:t>
            </a:r>
          </a:p>
          <a:p>
            <a:pPr eaLnBrk="1" hangingPunct="1">
              <a:buFontTx/>
              <a:buNone/>
            </a:pPr>
            <a:r>
              <a:rPr lang="nl-NL" dirty="0"/>
              <a:t>het dak			de daken</a:t>
            </a:r>
          </a:p>
          <a:p>
            <a:pPr eaLnBrk="1" hangingPunct="1">
              <a:buFontTx/>
              <a:buNone/>
            </a:pPr>
            <a:r>
              <a:rPr lang="nl-NL" dirty="0"/>
              <a:t>de deur			de deuren</a:t>
            </a:r>
          </a:p>
          <a:p>
            <a:pPr eaLnBrk="1" hangingPunct="1">
              <a:buFontTx/>
              <a:buNone/>
            </a:pPr>
            <a:r>
              <a:rPr lang="nl-NL" dirty="0"/>
              <a:t>de gang			de gangen</a:t>
            </a:r>
          </a:p>
          <a:p>
            <a:pPr eaLnBrk="1" hangingPunct="1">
              <a:buFontTx/>
              <a:buNone/>
            </a:pPr>
            <a:r>
              <a:rPr lang="nl-NL" dirty="0"/>
              <a:t>het huis			de huizen</a:t>
            </a:r>
          </a:p>
          <a:p>
            <a:pPr eaLnBrk="1" hangingPunct="1">
              <a:buFontTx/>
              <a:buNone/>
            </a:pPr>
            <a:r>
              <a:rPr lang="nl-NL" dirty="0"/>
              <a:t>de klas			de klassen</a:t>
            </a:r>
          </a:p>
          <a:p>
            <a:pPr eaLnBrk="1" hangingPunct="1">
              <a:buNone/>
            </a:pPr>
            <a:r>
              <a:rPr lang="nl-NL" dirty="0"/>
              <a:t>de trap			de trappen</a:t>
            </a:r>
          </a:p>
          <a:p>
            <a:pPr eaLnBrk="1" hangingPunct="1">
              <a:buFontTx/>
              <a:buNone/>
            </a:pPr>
            <a:r>
              <a:rPr lang="nl-NL" dirty="0"/>
              <a:t>de kapstok		de kapstokken</a:t>
            </a:r>
          </a:p>
          <a:p>
            <a:pPr eaLnBrk="1" hangingPunct="1">
              <a:buFontTx/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171" name="Picture 4" descr="67252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1766888"/>
            <a:ext cx="88487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27584" y="6021388"/>
            <a:ext cx="76284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Woord van de dag:     </a:t>
            </a:r>
            <a:r>
              <a:rPr lang="nl-NL" sz="2800" dirty="0">
                <a:solidFill>
                  <a:srgbClr val="FF0000"/>
                </a:solidFill>
              </a:rPr>
              <a:t>het</a:t>
            </a:r>
            <a:r>
              <a:rPr lang="nl-NL" sz="2800" dirty="0"/>
              <a:t> huis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358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dirty="0"/>
              <a:t>de badkamer</a:t>
            </a:r>
          </a:p>
          <a:p>
            <a:pPr eaLnBrk="1" hangingPunct="1">
              <a:buFontTx/>
              <a:buNone/>
            </a:pPr>
            <a:r>
              <a:rPr lang="nl-NL" dirty="0"/>
              <a:t>de huiskamer</a:t>
            </a:r>
          </a:p>
          <a:p>
            <a:pPr eaLnBrk="1" hangingPunct="1">
              <a:buFontTx/>
              <a:buNone/>
            </a:pPr>
            <a:r>
              <a:rPr lang="nl-NL" dirty="0"/>
              <a:t>de keuken</a:t>
            </a:r>
          </a:p>
          <a:p>
            <a:pPr eaLnBrk="1" hangingPunct="1">
              <a:buFontTx/>
              <a:buNone/>
            </a:pPr>
            <a:r>
              <a:rPr lang="nl-NL" dirty="0"/>
              <a:t>de slaapkamer</a:t>
            </a:r>
          </a:p>
          <a:p>
            <a:pPr eaLnBrk="1" hangingPunct="1">
              <a:buFontTx/>
              <a:buNone/>
            </a:pPr>
            <a:r>
              <a:rPr lang="nl-NL" dirty="0"/>
              <a:t>de sleutel</a:t>
            </a:r>
          </a:p>
          <a:p>
            <a:pPr eaLnBrk="1" hangingPunct="1">
              <a:buFontTx/>
              <a:buNone/>
            </a:pPr>
            <a:r>
              <a:rPr lang="nl-NL" dirty="0"/>
              <a:t>de wc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368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dirty="0"/>
              <a:t>de badkamer		de badkamers</a:t>
            </a:r>
          </a:p>
          <a:p>
            <a:pPr eaLnBrk="1" hangingPunct="1">
              <a:buFontTx/>
              <a:buNone/>
            </a:pPr>
            <a:r>
              <a:rPr lang="nl-NL" dirty="0"/>
              <a:t>de huiskamer		de huiskamers</a:t>
            </a:r>
          </a:p>
          <a:p>
            <a:pPr eaLnBrk="1" hangingPunct="1">
              <a:buFontTx/>
              <a:buNone/>
            </a:pPr>
            <a:r>
              <a:rPr lang="nl-NL" dirty="0"/>
              <a:t>de keuken		de keukens</a:t>
            </a:r>
          </a:p>
          <a:p>
            <a:pPr eaLnBrk="1" hangingPunct="1">
              <a:buFontTx/>
              <a:buNone/>
            </a:pPr>
            <a:r>
              <a:rPr lang="nl-NL" dirty="0"/>
              <a:t>de slaapkamer		de slaapkamers</a:t>
            </a:r>
          </a:p>
          <a:p>
            <a:pPr eaLnBrk="1" hangingPunct="1">
              <a:buFontTx/>
              <a:buNone/>
            </a:pPr>
            <a:r>
              <a:rPr lang="nl-NL" dirty="0"/>
              <a:t>de sleutel			de sleutels</a:t>
            </a:r>
          </a:p>
          <a:p>
            <a:pPr eaLnBrk="1" hangingPunct="1">
              <a:buFontTx/>
              <a:buNone/>
            </a:pPr>
            <a:r>
              <a:rPr lang="nl-NL" dirty="0"/>
              <a:t>de wc			de wc’s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/>
              <a:t>grammatica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/>
              <a:t>tweetalcoach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/>
              <a:t>Leg het juiste aantal voorwerpen bij de cijferkaartjes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err="1"/>
              <a:t>TEL-er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/>
              <a:t>Ik heb 5 boeken</a:t>
            </a:r>
          </a:p>
          <a:p>
            <a:r>
              <a:rPr lang="nl-NL" dirty="0"/>
              <a:t>Ik heb ER 5</a:t>
            </a:r>
          </a:p>
        </p:txBody>
      </p:sp>
    </p:spTree>
    <p:extLst>
      <p:ext uri="{BB962C8B-B14F-4D97-AF65-F5344CB8AC3E}">
        <p14:creationId xmlns:p14="http://schemas.microsoft.com/office/powerpoint/2010/main" val="20114309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 spelen bij Sem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84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 heb je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1331640" y="2132856"/>
            <a:ext cx="1872208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2987824" y="3868655"/>
            <a:ext cx="1872208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5580112" y="2132856"/>
            <a:ext cx="1872208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974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2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huis</a:t>
            </a:r>
          </a:p>
          <a:p>
            <a:r>
              <a:rPr lang="nl-NL" dirty="0"/>
              <a:t>de huiskamer</a:t>
            </a:r>
          </a:p>
          <a:p>
            <a:r>
              <a:rPr lang="nl-NL" dirty="0"/>
              <a:t>de slaapkamer</a:t>
            </a:r>
          </a:p>
          <a:p>
            <a:r>
              <a:rPr lang="nl-NL" dirty="0"/>
              <a:t>de badkamer</a:t>
            </a:r>
          </a:p>
          <a:p>
            <a:r>
              <a:rPr lang="nl-NL" dirty="0"/>
              <a:t>de gang</a:t>
            </a:r>
          </a:p>
          <a:p>
            <a:r>
              <a:rPr lang="nl-NL" dirty="0"/>
              <a:t>de wc</a:t>
            </a:r>
          </a:p>
          <a:p>
            <a:r>
              <a:rPr lang="nl-NL" dirty="0"/>
              <a:t>de keuken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0370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86390" y="2564904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2564904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16016" y="2564904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486027" y="2573907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547664" y="587727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Herhaal de ruimtes in het huis en wijs de paarse plaat aan</a:t>
            </a:r>
          </a:p>
        </p:txBody>
      </p:sp>
    </p:spTree>
    <p:extLst>
      <p:ext uri="{BB962C8B-B14F-4D97-AF65-F5344CB8AC3E}">
        <p14:creationId xmlns:p14="http://schemas.microsoft.com/office/powerpoint/2010/main" val="2658178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7108" name="Picture 4" descr="35466681-complate-slaapkamer-rho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532813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971600" y="6021388"/>
            <a:ext cx="79110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woord van de dag:      de slaapkamer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Klankoefeningen /</a:t>
            </a:r>
            <a:r>
              <a:rPr lang="nl-NL" dirty="0" err="1">
                <a:solidFill>
                  <a:srgbClr val="FFC000"/>
                </a:solidFill>
              </a:rPr>
              <a:t>oo</a:t>
            </a:r>
            <a:r>
              <a:rPr lang="nl-NL" dirty="0"/>
              <a:t>/</a:t>
            </a:r>
          </a:p>
        </p:txBody>
      </p:sp>
      <p:sp>
        <p:nvSpPr>
          <p:cNvPr id="1105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 dirty="0"/>
              <a:t>boos</a:t>
            </a:r>
          </a:p>
          <a:p>
            <a:pPr eaLnBrk="1" hangingPunct="1">
              <a:buFontTx/>
              <a:buNone/>
            </a:pPr>
            <a:r>
              <a:rPr lang="nl-NL" sz="2400" dirty="0"/>
              <a:t>rook</a:t>
            </a:r>
          </a:p>
          <a:p>
            <a:pPr eaLnBrk="1" hangingPunct="1">
              <a:buFontTx/>
              <a:buNone/>
            </a:pPr>
            <a:r>
              <a:rPr lang="nl-NL" sz="2400" dirty="0"/>
              <a:t>zoon</a:t>
            </a:r>
          </a:p>
          <a:p>
            <a:pPr eaLnBrk="1" hangingPunct="1">
              <a:buFontTx/>
              <a:buNone/>
            </a:pPr>
            <a:r>
              <a:rPr lang="nl-NL" sz="2400" dirty="0"/>
              <a:t>poos</a:t>
            </a:r>
          </a:p>
          <a:p>
            <a:pPr eaLnBrk="1" hangingPunct="1">
              <a:buFontTx/>
              <a:buNone/>
            </a:pPr>
            <a:r>
              <a:rPr lang="nl-NL" sz="2400" dirty="0" err="1"/>
              <a:t>toos</a:t>
            </a:r>
            <a:endParaRPr lang="nl-NL" sz="2400" dirty="0"/>
          </a:p>
          <a:p>
            <a:pPr eaLnBrk="1" hangingPunct="1">
              <a:buFontTx/>
              <a:buNone/>
            </a:pPr>
            <a:r>
              <a:rPr lang="nl-NL" sz="2400" dirty="0"/>
              <a:t>loop</a:t>
            </a:r>
          </a:p>
          <a:p>
            <a:pPr eaLnBrk="1" hangingPunct="1">
              <a:buFontTx/>
              <a:buNone/>
            </a:pPr>
            <a:r>
              <a:rPr lang="nl-NL" sz="2400" dirty="0"/>
              <a:t>koos</a:t>
            </a:r>
          </a:p>
          <a:p>
            <a:pPr eaLnBrk="1" hangingPunct="1">
              <a:buFontTx/>
              <a:buNone/>
            </a:pPr>
            <a:r>
              <a:rPr lang="nl-NL" sz="2400" dirty="0"/>
              <a:t>voor</a:t>
            </a:r>
          </a:p>
          <a:p>
            <a:pPr eaLnBrk="1" hangingPunct="1">
              <a:buFontTx/>
              <a:buNone/>
            </a:pPr>
            <a:r>
              <a:rPr lang="nl-NL" sz="2400" dirty="0"/>
              <a:t>boot</a:t>
            </a:r>
          </a:p>
          <a:p>
            <a:pPr eaLnBrk="1" hangingPunct="1">
              <a:buFontTx/>
              <a:buNone/>
            </a:pPr>
            <a:r>
              <a:rPr lang="nl-NL" sz="2400" dirty="0"/>
              <a:t>woon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Klankoefeningen /o/ - /</a:t>
            </a:r>
            <a:r>
              <a:rPr lang="nl-NL" dirty="0" err="1">
                <a:solidFill>
                  <a:srgbClr val="FFC000"/>
                </a:solidFill>
              </a:rPr>
              <a:t>oo</a:t>
            </a:r>
            <a:r>
              <a:rPr lang="nl-NL" dirty="0"/>
              <a:t>/</a:t>
            </a:r>
          </a:p>
        </p:txBody>
      </p:sp>
      <p:sp>
        <p:nvSpPr>
          <p:cNvPr id="1105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 dirty="0"/>
              <a:t>boos</a:t>
            </a:r>
          </a:p>
          <a:p>
            <a:pPr eaLnBrk="1" hangingPunct="1">
              <a:buFontTx/>
              <a:buNone/>
            </a:pPr>
            <a:r>
              <a:rPr lang="nl-NL" sz="2400" dirty="0"/>
              <a:t>rook</a:t>
            </a:r>
          </a:p>
          <a:p>
            <a:pPr eaLnBrk="1" hangingPunct="1">
              <a:buFontTx/>
              <a:buNone/>
            </a:pPr>
            <a:r>
              <a:rPr lang="nl-NL" sz="2400" dirty="0"/>
              <a:t>zoon</a:t>
            </a:r>
          </a:p>
          <a:p>
            <a:pPr eaLnBrk="1" hangingPunct="1">
              <a:buFontTx/>
              <a:buNone/>
            </a:pPr>
            <a:r>
              <a:rPr lang="nl-NL" sz="2400" dirty="0"/>
              <a:t>poos</a:t>
            </a:r>
          </a:p>
          <a:p>
            <a:pPr eaLnBrk="1" hangingPunct="1">
              <a:buFontTx/>
              <a:buNone/>
            </a:pPr>
            <a:r>
              <a:rPr lang="nl-NL" sz="2400" dirty="0" err="1"/>
              <a:t>toos</a:t>
            </a:r>
            <a:endParaRPr lang="nl-NL" sz="2400" dirty="0"/>
          </a:p>
          <a:p>
            <a:pPr eaLnBrk="1" hangingPunct="1">
              <a:buFontTx/>
              <a:buNone/>
            </a:pPr>
            <a:r>
              <a:rPr lang="nl-NL" sz="2400" dirty="0"/>
              <a:t>loop</a:t>
            </a:r>
          </a:p>
          <a:p>
            <a:pPr eaLnBrk="1" hangingPunct="1">
              <a:buFontTx/>
              <a:buNone/>
            </a:pPr>
            <a:r>
              <a:rPr lang="nl-NL" sz="2400" dirty="0"/>
              <a:t>koos</a:t>
            </a:r>
          </a:p>
          <a:p>
            <a:pPr eaLnBrk="1" hangingPunct="1">
              <a:buFontTx/>
              <a:buNone/>
            </a:pPr>
            <a:r>
              <a:rPr lang="nl-NL" sz="2400" dirty="0"/>
              <a:t>voor</a:t>
            </a:r>
          </a:p>
          <a:p>
            <a:pPr eaLnBrk="1" hangingPunct="1">
              <a:buFontTx/>
              <a:buNone/>
            </a:pPr>
            <a:r>
              <a:rPr lang="nl-NL" sz="2400" dirty="0"/>
              <a:t>boot</a:t>
            </a:r>
          </a:p>
          <a:p>
            <a:pPr eaLnBrk="1" hangingPunct="1">
              <a:buFontTx/>
              <a:buNone/>
            </a:pPr>
            <a:r>
              <a:rPr lang="nl-NL" sz="2400" dirty="0"/>
              <a:t>woon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</a:t>
            </a:r>
          </a:p>
        </p:txBody>
      </p:sp>
      <p:sp>
        <p:nvSpPr>
          <p:cNvPr id="1116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ben je boos</a:t>
            </a:r>
          </a:p>
          <a:p>
            <a:pPr eaLnBrk="1" hangingPunct="1">
              <a:buFontTx/>
              <a:buNone/>
            </a:pPr>
            <a:r>
              <a:rPr lang="nl-NL"/>
              <a:t>pluk een roos</a:t>
            </a:r>
          </a:p>
          <a:p>
            <a:pPr eaLnBrk="1" hangingPunct="1">
              <a:buFontTx/>
              <a:buNone/>
            </a:pPr>
            <a:r>
              <a:rPr lang="nl-NL"/>
              <a:t>zet hem op je hoed</a:t>
            </a:r>
          </a:p>
          <a:p>
            <a:pPr eaLnBrk="1" hangingPunct="1">
              <a:buFontTx/>
              <a:buNone/>
            </a:pPr>
            <a:r>
              <a:rPr lang="nl-NL"/>
              <a:t>dan ben je morgen weer goed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2996952"/>
            <a:ext cx="352425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9940" name="Picture 4" descr="meubelen_b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96875"/>
            <a:ext cx="8208962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335463" y="5969000"/>
            <a:ext cx="1465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0964" name="Picture 4" descr="2%20bed%20en%20slaapsyste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0"/>
            <a:ext cx="8316913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218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1987" name="Picture 3" descr="badkamer%20interieu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0"/>
            <a:ext cx="5761037" cy="5761038"/>
          </a:xfrm>
          <a:noFill/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492500" y="5949950"/>
            <a:ext cx="2265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badkamer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8915" name="Picture 3" descr="badkamer%20interieu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0"/>
            <a:ext cx="5761037" cy="5761038"/>
          </a:xfrm>
          <a:noFill/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635375" y="5949950"/>
            <a:ext cx="1373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bad</a:t>
            </a: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4572000" y="4508500"/>
            <a:ext cx="287338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3011" name="Picture 3" descr="q-g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76580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851275" y="5949950"/>
            <a:ext cx="1657350" cy="50323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800"/>
              <a:t>de gang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4036" name="Picture 4" descr="Foto=ZEBFLJ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7406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348038" y="6092825"/>
            <a:ext cx="2324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huiskamer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5060" name="Picture 4" descr="keu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60350"/>
            <a:ext cx="554513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779838" y="60928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keuken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de weg vragen: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dirty="0"/>
              <a:t>Waar is ….    </a:t>
            </a:r>
          </a:p>
          <a:p>
            <a:pPr eaLnBrk="1" hangingPunct="1">
              <a:buFontTx/>
              <a:buNone/>
            </a:pPr>
            <a:r>
              <a:rPr lang="nl-NL" dirty="0"/>
              <a:t>	de keuken</a:t>
            </a:r>
          </a:p>
          <a:p>
            <a:pPr eaLnBrk="1" hangingPunct="1">
              <a:buFontTx/>
              <a:buNone/>
            </a:pPr>
            <a:r>
              <a:rPr lang="nl-NL" dirty="0"/>
              <a:t>	de wc</a:t>
            </a:r>
          </a:p>
          <a:p>
            <a:pPr eaLnBrk="1" hangingPunct="1">
              <a:buFontTx/>
              <a:buNone/>
            </a:pPr>
            <a:r>
              <a:rPr lang="nl-NL" dirty="0"/>
              <a:t>	de badkamer</a:t>
            </a:r>
          </a:p>
          <a:p>
            <a:pPr eaLnBrk="1" hangingPunct="1">
              <a:buFontTx/>
              <a:buNone/>
            </a:pPr>
            <a:r>
              <a:rPr lang="nl-NL" dirty="0"/>
              <a:t>	de slaapkamer</a:t>
            </a:r>
          </a:p>
          <a:p>
            <a:pPr eaLnBrk="1" hangingPunct="1">
              <a:buFontTx/>
              <a:buNone/>
            </a:pPr>
            <a:r>
              <a:rPr lang="nl-NL" dirty="0"/>
              <a:t>	de huiskamer</a:t>
            </a:r>
          </a:p>
          <a:p>
            <a:pPr eaLnBrk="1" hangingPunct="1">
              <a:buFontTx/>
              <a:buNone/>
            </a:pPr>
            <a:r>
              <a:rPr lang="nl-NL" dirty="0"/>
              <a:t>	etc.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6084" name="Picture 4" descr="voegen-slijpen-voegen-uit-de-mu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583406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635375" y="6092825"/>
            <a:ext cx="149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muur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Klankoefeningen /o/ - /</a:t>
            </a:r>
            <a:r>
              <a:rPr lang="nl-NL" dirty="0" err="1">
                <a:solidFill>
                  <a:srgbClr val="FFC000"/>
                </a:solidFill>
              </a:rPr>
              <a:t>oo</a:t>
            </a:r>
            <a:r>
              <a:rPr lang="nl-NL" dirty="0"/>
              <a:t>/</a:t>
            </a:r>
          </a:p>
        </p:txBody>
      </p:sp>
      <p:sp>
        <p:nvSpPr>
          <p:cNvPr id="1095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/>
              <a:t>bos</a:t>
            </a:r>
          </a:p>
          <a:p>
            <a:pPr eaLnBrk="1" hangingPunct="1">
              <a:buFontTx/>
              <a:buNone/>
            </a:pPr>
            <a:r>
              <a:rPr lang="nl-NL" sz="2400"/>
              <a:t>rok</a:t>
            </a:r>
          </a:p>
          <a:p>
            <a:pPr eaLnBrk="1" hangingPunct="1">
              <a:buFontTx/>
              <a:buNone/>
            </a:pPr>
            <a:r>
              <a:rPr lang="nl-NL" sz="2400"/>
              <a:t>zon</a:t>
            </a:r>
          </a:p>
          <a:p>
            <a:pPr eaLnBrk="1" hangingPunct="1">
              <a:buFontTx/>
              <a:buNone/>
            </a:pPr>
            <a:r>
              <a:rPr lang="nl-NL" sz="2400"/>
              <a:t>gok</a:t>
            </a:r>
          </a:p>
          <a:p>
            <a:pPr eaLnBrk="1" hangingPunct="1">
              <a:buFontTx/>
              <a:buNone/>
            </a:pPr>
            <a:r>
              <a:rPr lang="nl-NL" sz="2400"/>
              <a:t>rot</a:t>
            </a:r>
          </a:p>
          <a:p>
            <a:pPr eaLnBrk="1" hangingPunct="1">
              <a:buFontTx/>
              <a:buNone/>
            </a:pPr>
            <a:r>
              <a:rPr lang="nl-NL" sz="2400"/>
              <a:t>ton</a:t>
            </a:r>
          </a:p>
          <a:p>
            <a:pPr eaLnBrk="1" hangingPunct="1">
              <a:buFontTx/>
              <a:buNone/>
            </a:pPr>
            <a:r>
              <a:rPr lang="nl-NL" sz="2400"/>
              <a:t>hok</a:t>
            </a:r>
          </a:p>
          <a:p>
            <a:pPr eaLnBrk="1" hangingPunct="1">
              <a:buFontTx/>
              <a:buNone/>
            </a:pPr>
            <a:r>
              <a:rPr lang="nl-NL" sz="2400"/>
              <a:t>mol</a:t>
            </a:r>
          </a:p>
          <a:p>
            <a:pPr eaLnBrk="1" hangingPunct="1">
              <a:buFontTx/>
              <a:buNone/>
            </a:pPr>
            <a:r>
              <a:rPr lang="nl-NL" sz="2400"/>
              <a:t>sok</a:t>
            </a:r>
          </a:p>
          <a:p>
            <a:pPr eaLnBrk="1" hangingPunct="1">
              <a:buFontTx/>
              <a:buNone/>
            </a:pPr>
            <a:r>
              <a:rPr lang="nl-NL" sz="2400"/>
              <a:t>mos</a:t>
            </a:r>
          </a:p>
          <a:p>
            <a:pPr eaLnBrk="1" hangingPunct="1">
              <a:buFontTx/>
              <a:buNone/>
            </a:pPr>
            <a:r>
              <a:rPr lang="nl-NL" sz="2400"/>
              <a:t>som</a:t>
            </a:r>
          </a:p>
          <a:p>
            <a:pPr eaLnBrk="1" hangingPunct="1">
              <a:buFontTx/>
              <a:buNone/>
            </a:pPr>
            <a:endParaRPr lang="nl-NL" sz="24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8132" name="Picture 4" descr="1186565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488237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335463" y="5969000"/>
            <a:ext cx="963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tv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9156" name="Picture 4" descr="Koken_met_kinderen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779838" y="5949950"/>
            <a:ext cx="1135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koken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0179" name="Picture 4" descr="sla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0"/>
            <a:ext cx="5367337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211638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slapen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522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bank</a:t>
            </a:r>
          </a:p>
          <a:p>
            <a:pPr eaLnBrk="1" hangingPunct="1">
              <a:buFontTx/>
              <a:buNone/>
            </a:pPr>
            <a:r>
              <a:rPr lang="nl-NL"/>
              <a:t>het bed</a:t>
            </a:r>
          </a:p>
          <a:p>
            <a:pPr eaLnBrk="1" hangingPunct="1">
              <a:buFontTx/>
              <a:buNone/>
            </a:pPr>
            <a:r>
              <a:rPr lang="nl-NL"/>
              <a:t>de muur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532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bank		de banken</a:t>
            </a:r>
          </a:p>
          <a:p>
            <a:pPr eaLnBrk="1" hangingPunct="1">
              <a:buFontTx/>
              <a:buNone/>
            </a:pPr>
            <a:r>
              <a:rPr lang="nl-NL"/>
              <a:t>het bed		de bedden</a:t>
            </a:r>
          </a:p>
          <a:p>
            <a:pPr eaLnBrk="1" hangingPunct="1">
              <a:buFontTx/>
              <a:buNone/>
            </a:pPr>
            <a:r>
              <a:rPr lang="nl-NL"/>
              <a:t>de muur		de muren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  <a:br>
              <a:rPr lang="nl-NL"/>
            </a:br>
            <a:endParaRPr lang="nl-NL"/>
          </a:p>
        </p:txBody>
      </p:sp>
      <p:sp>
        <p:nvSpPr>
          <p:cNvPr id="542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tv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  <a:br>
              <a:rPr lang="nl-NL"/>
            </a:br>
            <a:endParaRPr lang="nl-NL"/>
          </a:p>
        </p:txBody>
      </p:sp>
      <p:sp>
        <p:nvSpPr>
          <p:cNvPr id="552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tv			de tv’s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sz="2800" dirty="0"/>
              <a:t>De leerlingen krijgen per tweetal een A4. Elk tweetal tekent een aparte ruimte in het huis </a:t>
            </a:r>
            <a:br>
              <a:rPr lang="nl-NL" sz="2800" dirty="0"/>
            </a:br>
            <a:br>
              <a:rPr lang="nl-NL" sz="2800" dirty="0"/>
            </a:br>
            <a:r>
              <a:rPr lang="nl-NL" sz="2800" dirty="0"/>
              <a:t>(de keuken, de badkamer, de wc, de slaapkamer, de huiskamer)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/>
              <a:t>Als ze klaar zijn voeg je deze samen tot 1 huis en teken je een muur en een dak eromheen</a:t>
            </a:r>
          </a:p>
        </p:txBody>
      </p:sp>
    </p:spTree>
    <p:extLst>
      <p:ext uri="{BB962C8B-B14F-4D97-AF65-F5344CB8AC3E}">
        <p14:creationId xmlns:p14="http://schemas.microsoft.com/office/powerpoint/2010/main" val="33816007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 heb je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Laat de kinderen hun kamer van het huis aanwijzen, welke woorden kennen ze hierbij?</a:t>
            </a:r>
          </a:p>
        </p:txBody>
      </p:sp>
      <p:sp>
        <p:nvSpPr>
          <p:cNvPr id="4" name="Ovale toelichting 3"/>
          <p:cNvSpPr/>
          <p:nvPr/>
        </p:nvSpPr>
        <p:spPr>
          <a:xfrm>
            <a:off x="817240" y="3429000"/>
            <a:ext cx="1872208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3815916" y="4710814"/>
            <a:ext cx="1872208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6027676" y="2785251"/>
            <a:ext cx="1872208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8045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3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</a:t>
            </a:r>
          </a:p>
        </p:txBody>
      </p:sp>
      <p:sp>
        <p:nvSpPr>
          <p:cNvPr id="1116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ben je boos</a:t>
            </a:r>
          </a:p>
          <a:p>
            <a:pPr eaLnBrk="1" hangingPunct="1">
              <a:buFontTx/>
              <a:buNone/>
            </a:pPr>
            <a:r>
              <a:rPr lang="nl-NL"/>
              <a:t>pluk een roos</a:t>
            </a:r>
          </a:p>
          <a:p>
            <a:pPr eaLnBrk="1" hangingPunct="1">
              <a:buFontTx/>
              <a:buNone/>
            </a:pPr>
            <a:r>
              <a:rPr lang="nl-NL"/>
              <a:t>zet hem op je hoed</a:t>
            </a:r>
          </a:p>
          <a:p>
            <a:pPr eaLnBrk="1" hangingPunct="1">
              <a:buFontTx/>
              <a:buNone/>
            </a:pPr>
            <a:r>
              <a:rPr lang="nl-NL"/>
              <a:t>dan ben je morgen weer goed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2996952"/>
            <a:ext cx="352425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huis (</a:t>
            </a:r>
            <a:r>
              <a:rPr lang="nl-NL" sz="1800" dirty="0">
                <a:solidFill>
                  <a:srgbClr val="FF0000"/>
                </a:solidFill>
              </a:rPr>
              <a:t>praatplaat op volgende dia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De woonkamer</a:t>
            </a:r>
          </a:p>
          <a:p>
            <a:pPr lvl="1"/>
            <a:r>
              <a:rPr lang="nl-NL" dirty="0"/>
              <a:t>De slaapkamer</a:t>
            </a:r>
          </a:p>
          <a:p>
            <a:pPr lvl="1"/>
            <a:r>
              <a:rPr lang="nl-NL" dirty="0"/>
              <a:t>De keuken</a:t>
            </a:r>
          </a:p>
          <a:p>
            <a:pPr lvl="1"/>
            <a:r>
              <a:rPr lang="nl-NL" dirty="0"/>
              <a:t>De badkamer</a:t>
            </a:r>
          </a:p>
          <a:p>
            <a:pPr lvl="1"/>
            <a:r>
              <a:rPr lang="nl-NL" dirty="0"/>
              <a:t>De bank</a:t>
            </a:r>
          </a:p>
          <a:p>
            <a:pPr lvl="1"/>
            <a:r>
              <a:rPr lang="nl-NL" dirty="0"/>
              <a:t>het bad</a:t>
            </a:r>
          </a:p>
        </p:txBody>
      </p:sp>
    </p:spTree>
    <p:extLst>
      <p:ext uri="{BB962C8B-B14F-4D97-AF65-F5344CB8AC3E}">
        <p14:creationId xmlns:p14="http://schemas.microsoft.com/office/powerpoint/2010/main" val="36927243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80728"/>
            <a:ext cx="9136886" cy="6328523"/>
          </a:xfrm>
        </p:spPr>
      </p:pic>
    </p:spTree>
    <p:extLst>
      <p:ext uri="{BB962C8B-B14F-4D97-AF65-F5344CB8AC3E}">
        <p14:creationId xmlns:p14="http://schemas.microsoft.com/office/powerpoint/2010/main" val="36288491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7" y="692696"/>
            <a:ext cx="8900263" cy="5438043"/>
          </a:xfrm>
        </p:spPr>
      </p:pic>
    </p:spTree>
    <p:extLst>
      <p:ext uri="{BB962C8B-B14F-4D97-AF65-F5344CB8AC3E}">
        <p14:creationId xmlns:p14="http://schemas.microsoft.com/office/powerpoint/2010/main" val="22029232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/o/ - /oo/</a:t>
            </a:r>
          </a:p>
        </p:txBody>
      </p:sp>
      <p:sp>
        <p:nvSpPr>
          <p:cNvPr id="1105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sz="2400"/>
              <a:t>boos</a:t>
            </a:r>
          </a:p>
          <a:p>
            <a:pPr eaLnBrk="1" hangingPunct="1">
              <a:buFontTx/>
              <a:buNone/>
            </a:pPr>
            <a:r>
              <a:rPr lang="nl-NL" sz="2400"/>
              <a:t>rook</a:t>
            </a:r>
          </a:p>
          <a:p>
            <a:pPr eaLnBrk="1" hangingPunct="1">
              <a:buFontTx/>
              <a:buNone/>
            </a:pPr>
            <a:r>
              <a:rPr lang="nl-NL" sz="2400"/>
              <a:t>zoon</a:t>
            </a:r>
          </a:p>
          <a:p>
            <a:pPr eaLnBrk="1" hangingPunct="1">
              <a:buFontTx/>
              <a:buNone/>
            </a:pPr>
            <a:r>
              <a:rPr lang="nl-NL" sz="2400"/>
              <a:t>poos</a:t>
            </a:r>
          </a:p>
          <a:p>
            <a:pPr eaLnBrk="1" hangingPunct="1">
              <a:buFontTx/>
              <a:buNone/>
            </a:pPr>
            <a:r>
              <a:rPr lang="nl-NL" sz="2400"/>
              <a:t>toos</a:t>
            </a:r>
          </a:p>
          <a:p>
            <a:pPr eaLnBrk="1" hangingPunct="1">
              <a:buFontTx/>
              <a:buNone/>
            </a:pPr>
            <a:r>
              <a:rPr lang="nl-NL" sz="2400"/>
              <a:t>loop</a:t>
            </a:r>
          </a:p>
          <a:p>
            <a:pPr eaLnBrk="1" hangingPunct="1">
              <a:buFontTx/>
              <a:buNone/>
            </a:pPr>
            <a:r>
              <a:rPr lang="nl-NL" sz="2400"/>
              <a:t>koos</a:t>
            </a:r>
          </a:p>
          <a:p>
            <a:pPr eaLnBrk="1" hangingPunct="1">
              <a:buFontTx/>
              <a:buNone/>
            </a:pPr>
            <a:r>
              <a:rPr lang="nl-NL" sz="2400"/>
              <a:t>voor</a:t>
            </a:r>
          </a:p>
          <a:p>
            <a:pPr eaLnBrk="1" hangingPunct="1">
              <a:buFontTx/>
              <a:buNone/>
            </a:pPr>
            <a:r>
              <a:rPr lang="nl-NL" sz="2400"/>
              <a:t>boot</a:t>
            </a:r>
          </a:p>
          <a:p>
            <a:pPr eaLnBrk="1" hangingPunct="1">
              <a:buFontTx/>
              <a:buNone/>
            </a:pPr>
            <a:r>
              <a:rPr lang="nl-NL" sz="2400"/>
              <a:t>woon</a:t>
            </a:r>
          </a:p>
        </p:txBody>
      </p:sp>
    </p:spTree>
    <p:extLst>
      <p:ext uri="{BB962C8B-B14F-4D97-AF65-F5344CB8AC3E}">
        <p14:creationId xmlns:p14="http://schemas.microsoft.com/office/powerpoint/2010/main" val="30351216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</a:t>
            </a:r>
          </a:p>
        </p:txBody>
      </p:sp>
      <p:sp>
        <p:nvSpPr>
          <p:cNvPr id="1116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ben je boos</a:t>
            </a:r>
          </a:p>
          <a:p>
            <a:pPr eaLnBrk="1" hangingPunct="1">
              <a:buFontTx/>
              <a:buNone/>
            </a:pPr>
            <a:r>
              <a:rPr lang="nl-NL"/>
              <a:t>pluk een roos</a:t>
            </a:r>
          </a:p>
          <a:p>
            <a:pPr eaLnBrk="1" hangingPunct="1">
              <a:buFontTx/>
              <a:buNone/>
            </a:pPr>
            <a:r>
              <a:rPr lang="nl-NL"/>
              <a:t>zet hem op je hoed</a:t>
            </a:r>
          </a:p>
          <a:p>
            <a:pPr eaLnBrk="1" hangingPunct="1">
              <a:buFontTx/>
              <a:buNone/>
            </a:pPr>
            <a:r>
              <a:rPr lang="nl-NL"/>
              <a:t>dan ben je morgen weer goed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2996952"/>
            <a:ext cx="35242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017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7348" name="Picture 4" descr="adre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84" y="554038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563888" y="6146006"/>
            <a:ext cx="1670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het</a:t>
            </a:r>
            <a:r>
              <a:rPr lang="nl-NL" sz="2800" dirty="0"/>
              <a:t> adres</a:t>
            </a:r>
          </a:p>
        </p:txBody>
      </p:sp>
      <p:sp>
        <p:nvSpPr>
          <p:cNvPr id="2" name="Rechthoek 1"/>
          <p:cNvSpPr/>
          <p:nvPr/>
        </p:nvSpPr>
        <p:spPr>
          <a:xfrm>
            <a:off x="1259632" y="2589456"/>
            <a:ext cx="5760640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8372" name="Picture 4" descr="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5913437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335463" y="5969000"/>
            <a:ext cx="130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9395" name="Picture 3" descr="badkamer%20interieu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0"/>
            <a:ext cx="5761037" cy="5761038"/>
          </a:xfrm>
          <a:noFill/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708400" y="5949950"/>
            <a:ext cx="1373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bad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V="1">
            <a:off x="4572000" y="4508500"/>
            <a:ext cx="287338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0419" name="Picture 3" descr="badkamer%20interieu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0"/>
            <a:ext cx="5761037" cy="5761038"/>
          </a:xfrm>
          <a:noFill/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203575" y="5949950"/>
            <a:ext cx="2265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badkamer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44" name="Picture 4" descr="N_art13_Memo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354513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24300" y="6092825"/>
            <a:ext cx="1531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bloes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Wijs mee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Laat de kinderen op de plaat van het huis (in de map)  </a:t>
            </a:r>
            <a:r>
              <a:rPr lang="nl-NL" dirty="0" err="1"/>
              <a:t>meewijzen</a:t>
            </a:r>
            <a:r>
              <a:rPr lang="nl-NL" dirty="0"/>
              <a:t> terwijl je de verschillende ruimtes benoemt</a:t>
            </a:r>
          </a:p>
        </p:txBody>
      </p:sp>
    </p:spTree>
    <p:extLst>
      <p:ext uri="{BB962C8B-B14F-4D97-AF65-F5344CB8AC3E}">
        <p14:creationId xmlns:p14="http://schemas.microsoft.com/office/powerpoint/2010/main" val="2621585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2468" name="Picture 4" descr="bu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0"/>
            <a:ext cx="288925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79838" y="5949950"/>
            <a:ext cx="1333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buik</a:t>
            </a:r>
          </a:p>
        </p:txBody>
      </p:sp>
      <p:sp>
        <p:nvSpPr>
          <p:cNvPr id="62470" name="Line 7"/>
          <p:cNvSpPr>
            <a:spLocks noChangeShapeType="1"/>
          </p:cNvSpPr>
          <p:nvPr/>
        </p:nvSpPr>
        <p:spPr bwMode="auto">
          <a:xfrm flipH="1" flipV="1">
            <a:off x="3779838" y="3141663"/>
            <a:ext cx="287337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3492" name="Picture 4" descr="_sh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44735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51275" y="5961063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douche</a:t>
            </a: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H="1" flipV="1">
            <a:off x="4356100" y="1052513"/>
            <a:ext cx="576263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4516" name="Picture 4" descr="_sh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44735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563938" y="6021388"/>
            <a:ext cx="1649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water</a:t>
            </a: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 flipV="1">
            <a:off x="4572000" y="443706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5540" name="Picture 4" descr="1985903899_1999999744_kra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1724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708400" y="6021388"/>
            <a:ext cx="1571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kraan</a:t>
            </a:r>
          </a:p>
        </p:txBody>
      </p:sp>
      <p:sp>
        <p:nvSpPr>
          <p:cNvPr id="65542" name="Line 7"/>
          <p:cNvSpPr>
            <a:spLocks noChangeShapeType="1"/>
          </p:cNvSpPr>
          <p:nvPr/>
        </p:nvSpPr>
        <p:spPr bwMode="auto">
          <a:xfrm flipH="1" flipV="1">
            <a:off x="2700338" y="1773238"/>
            <a:ext cx="2016125" cy="417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6564" name="Picture 4" descr="nieuwtekstdocument4w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0"/>
            <a:ext cx="25336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335463" y="5969000"/>
            <a:ext cx="1123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lijf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7588" name="Picture 4" descr="DSCN1617-7147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79216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987675" y="5940425"/>
            <a:ext cx="254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verwarming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8612" name="Picture 4" descr="ze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380287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24300" y="6021388"/>
            <a:ext cx="1452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zeep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9636" name="Picture 4" descr="dyn009_original_261_277_gif_2616433_e2e0c3d40f090afcead5663b8949f6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0"/>
            <a:ext cx="55372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635375" y="6021388"/>
            <a:ext cx="1708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zweet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0660" name="Picture 4" descr="ledkra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5832475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132138" y="5949950"/>
            <a:ext cx="242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warm en koud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28675" y="16287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5780" name="Picture 4" descr="rui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742950"/>
            <a:ext cx="54292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563938" y="5949950"/>
            <a:ext cx="1155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ruiken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076" name="Picture 4" descr="badkamer%20interi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0"/>
            <a:ext cx="59404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35388" y="59690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badkamer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6804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8"/>
            <a:ext cx="8367713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348038" y="5957888"/>
            <a:ext cx="376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wassen – zich wassen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4756" name="Picture 4" descr="dolfijnsite_aankleden_pl_1_tot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3723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492500" y="5949950"/>
            <a:ext cx="1830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aankleden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7828" name="Picture 4" descr="ls_wo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196850"/>
            <a:ext cx="73660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4335463" y="5969000"/>
            <a:ext cx="124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wonen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8852" name="Picture 4" descr="schoon-en-vies-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7416800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046538" y="5969000"/>
            <a:ext cx="2305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vies - schoon</a:t>
            </a: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 flipH="1" flipV="1">
            <a:off x="3492500" y="4508500"/>
            <a:ext cx="115093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V="1">
            <a:off x="5364163" y="4365625"/>
            <a:ext cx="1152525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9876" name="Picture 4" descr="Bob-is-thu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59055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4335463" y="5969000"/>
            <a:ext cx="94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thuis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413" y="1557338"/>
            <a:ext cx="8229601" cy="4525962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0900" name="Picture 4" descr="waar-woon-j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8172450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335463" y="5969000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waar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1924" name="Picture 4" descr="ledkra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5832475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492500" y="5969000"/>
            <a:ext cx="244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warm en koud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829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adres</a:t>
            </a:r>
          </a:p>
          <a:p>
            <a:pPr eaLnBrk="1" hangingPunct="1">
              <a:buFontTx/>
              <a:buNone/>
            </a:pPr>
            <a:r>
              <a:rPr lang="nl-NL"/>
              <a:t>de arm</a:t>
            </a:r>
          </a:p>
          <a:p>
            <a:pPr eaLnBrk="1" hangingPunct="1">
              <a:buFontTx/>
              <a:buNone/>
            </a:pPr>
            <a:r>
              <a:rPr lang="nl-NL"/>
              <a:t>het bad</a:t>
            </a:r>
          </a:p>
          <a:p>
            <a:pPr eaLnBrk="1" hangingPunct="1">
              <a:buFontTx/>
              <a:buNone/>
            </a:pPr>
            <a:r>
              <a:rPr lang="nl-NL"/>
              <a:t>de bloes</a:t>
            </a:r>
          </a:p>
          <a:p>
            <a:pPr eaLnBrk="1" hangingPunct="1">
              <a:buFontTx/>
              <a:buNone/>
            </a:pPr>
            <a:r>
              <a:rPr lang="nl-NL"/>
              <a:t>de buik</a:t>
            </a:r>
          </a:p>
          <a:p>
            <a:pPr eaLnBrk="1" hangingPunct="1">
              <a:buFontTx/>
              <a:buNone/>
            </a:pPr>
            <a:r>
              <a:rPr lang="nl-NL"/>
              <a:t>de kraan</a:t>
            </a:r>
          </a:p>
          <a:p>
            <a:pPr eaLnBrk="1" hangingPunct="1">
              <a:buFontTx/>
              <a:buNone/>
            </a:pPr>
            <a:r>
              <a:rPr lang="nl-NL"/>
              <a:t>het lijf</a:t>
            </a:r>
          </a:p>
          <a:p>
            <a:pPr eaLnBrk="1" hangingPunct="1">
              <a:buFontTx/>
              <a:buNone/>
            </a:pPr>
            <a:r>
              <a:rPr lang="nl-NL"/>
              <a:t>de verwarming</a:t>
            </a:r>
          </a:p>
          <a:p>
            <a:pPr eaLnBrk="1" hangingPunct="1"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839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adres			de adressen</a:t>
            </a:r>
          </a:p>
          <a:p>
            <a:pPr eaLnBrk="1" hangingPunct="1">
              <a:buFontTx/>
              <a:buNone/>
            </a:pPr>
            <a:r>
              <a:rPr lang="nl-NL"/>
              <a:t>de arm			de armen</a:t>
            </a:r>
          </a:p>
          <a:p>
            <a:pPr eaLnBrk="1" hangingPunct="1">
              <a:buFontTx/>
              <a:buNone/>
            </a:pPr>
            <a:r>
              <a:rPr lang="nl-NL"/>
              <a:t>het bad			de baden</a:t>
            </a:r>
          </a:p>
          <a:p>
            <a:pPr eaLnBrk="1" hangingPunct="1">
              <a:buFontTx/>
              <a:buNone/>
            </a:pPr>
            <a:r>
              <a:rPr lang="nl-NL"/>
              <a:t>de bloes			de bloezen</a:t>
            </a:r>
          </a:p>
          <a:p>
            <a:pPr eaLnBrk="1" hangingPunct="1">
              <a:buFontTx/>
              <a:buNone/>
            </a:pPr>
            <a:r>
              <a:rPr lang="nl-NL"/>
              <a:t>de buik			de buiken</a:t>
            </a:r>
          </a:p>
          <a:p>
            <a:pPr eaLnBrk="1" hangingPunct="1">
              <a:buFontTx/>
              <a:buNone/>
            </a:pPr>
            <a:r>
              <a:rPr lang="nl-NL"/>
              <a:t>de kraan			de kranen</a:t>
            </a:r>
          </a:p>
          <a:p>
            <a:pPr eaLnBrk="1" hangingPunct="1">
              <a:buFontTx/>
              <a:buNone/>
            </a:pPr>
            <a:r>
              <a:rPr lang="nl-NL"/>
              <a:t>het lijf			de lijven</a:t>
            </a:r>
          </a:p>
          <a:p>
            <a:pPr eaLnBrk="1" hangingPunct="1">
              <a:buFontTx/>
              <a:buNone/>
            </a:pPr>
            <a:r>
              <a:rPr lang="nl-NL"/>
              <a:t>de verwarming		de verwarmingen</a:t>
            </a:r>
          </a:p>
          <a:p>
            <a:pPr eaLnBrk="1" hangingPunct="1"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849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douche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24803</TotalTime>
  <Words>943</Words>
  <Application>Microsoft Office PowerPoint</Application>
  <PresentationFormat>Diavoorstelling (4:3)</PresentationFormat>
  <Paragraphs>383</Paragraphs>
  <Slides>146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146</vt:i4>
      </vt:variant>
    </vt:vector>
  </HeadingPairs>
  <TitlesOfParts>
    <vt:vector size="149" baseType="lpstr">
      <vt:lpstr>Arial</vt:lpstr>
      <vt:lpstr>Calibri</vt:lpstr>
      <vt:lpstr>Standaardontwerp</vt:lpstr>
      <vt:lpstr>Mondeling  Nederlands</vt:lpstr>
      <vt:lpstr>Weet je nog?</vt:lpstr>
      <vt:lpstr>Mix en Koppel</vt:lpstr>
      <vt:lpstr>PowerPoint-presentatie</vt:lpstr>
      <vt:lpstr>Klankoefeningen /o/ - /oo/</vt:lpstr>
      <vt:lpstr>Klankoefeningen /o/ - /oo/</vt:lpstr>
      <vt:lpstr>klankversje</vt:lpstr>
      <vt:lpstr>Wijs mee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rood</vt:lpstr>
      <vt:lpstr>wit</vt:lpstr>
      <vt:lpstr>blauw</vt:lpstr>
      <vt:lpstr>een</vt:lpstr>
      <vt:lpstr>twee</vt:lpstr>
      <vt:lpstr>drie</vt:lpstr>
      <vt:lpstr>vier</vt:lpstr>
      <vt:lpstr>vijf</vt:lpstr>
      <vt:lpstr>zes</vt:lpstr>
      <vt:lpstr>zeven</vt:lpstr>
      <vt:lpstr>acht</vt:lpstr>
      <vt:lpstr>negen</vt:lpstr>
      <vt:lpstr>tien</vt:lpstr>
      <vt:lpstr>meervoud</vt:lpstr>
      <vt:lpstr>meervoud</vt:lpstr>
      <vt:lpstr>meervoud</vt:lpstr>
      <vt:lpstr>meervoud</vt:lpstr>
      <vt:lpstr>grammatica</vt:lpstr>
      <vt:lpstr> spelen bij Sem  Het verhaal</vt:lpstr>
      <vt:lpstr>Wat  heb je geleerd?</vt:lpstr>
      <vt:lpstr>Dag 2</vt:lpstr>
      <vt:lpstr>Weet je nog?</vt:lpstr>
      <vt:lpstr> weet je nog? Het verhaal</vt:lpstr>
      <vt:lpstr>PowerPoint-presentatie</vt:lpstr>
      <vt:lpstr>Klankoefeningen /oo/</vt:lpstr>
      <vt:lpstr>klankversje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weg vragen: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 </vt:lpstr>
      <vt:lpstr>meervoud </vt:lpstr>
      <vt:lpstr>Aan de slag</vt:lpstr>
      <vt:lpstr>Wat  heb je geleerd?</vt:lpstr>
      <vt:lpstr>Dag 3</vt:lpstr>
      <vt:lpstr>Weet je nog?</vt:lpstr>
      <vt:lpstr>PowerPoint-presentatie</vt:lpstr>
      <vt:lpstr>PowerPoint-presentatie</vt:lpstr>
      <vt:lpstr>Klankoefeningen /o/ - /oo/</vt:lpstr>
      <vt:lpstr>klankversje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PowerPoint-presentatie</vt:lpstr>
      <vt:lpstr>Waar is mijn huis?  Het verhaal</vt:lpstr>
      <vt:lpstr>Wat heb je geleerd?</vt:lpstr>
      <vt:lpstr>Dag 4</vt:lpstr>
      <vt:lpstr>Waar is mijn huis?  Het verhaal</vt:lpstr>
      <vt:lpstr>PowerPoint-presentatie</vt:lpstr>
      <vt:lpstr>Klankoefeningen /oo/</vt:lpstr>
      <vt:lpstr>klankversje</vt:lpstr>
      <vt:lpstr>Ik snap er niks van!</vt:lpstr>
      <vt:lpstr>PowerPoint-presentatie</vt:lpstr>
      <vt:lpstr>PowerPoint-presentatie</vt:lpstr>
      <vt:lpstr>De bal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helpen</vt:lpstr>
      <vt:lpstr>kunnen</vt:lpstr>
      <vt:lpstr>snappen</vt:lpstr>
      <vt:lpstr>vallen</vt:lpstr>
      <vt:lpstr>willen</vt:lpstr>
      <vt:lpstr>zoeken</vt:lpstr>
      <vt:lpstr>Dag 5</vt:lpstr>
      <vt:lpstr>Weet je nog?</vt:lpstr>
      <vt:lpstr>PowerPoint-presentatie</vt:lpstr>
      <vt:lpstr>Klankoefeningen /o/ - /oo/</vt:lpstr>
      <vt:lpstr>klankversje</vt:lpstr>
      <vt:lpstr>Woord van de dag: de plant</vt:lpstr>
      <vt:lpstr>Het blad</vt:lpstr>
      <vt:lpstr>De gieter</vt:lpstr>
      <vt:lpstr>De grond (aarde)</vt:lpstr>
      <vt:lpstr>De pot</vt:lpstr>
      <vt:lpstr>groeien</vt:lpstr>
      <vt:lpstr>verzorgen</vt:lpstr>
      <vt:lpstr>Water geven</vt:lpstr>
      <vt:lpstr>Licht - donker</vt:lpstr>
      <vt:lpstr>Makkelijk - moeilijk</vt:lpstr>
      <vt:lpstr>HET woorden</vt:lpstr>
      <vt:lpstr>De plant  Het verhaal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Vertel het verhaal maar na</vt:lpstr>
      <vt:lpstr>Het - woorden</vt:lpstr>
    </vt:vector>
  </TitlesOfParts>
  <Company>Zaan Primair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kernleerkracht</dc:creator>
  <cp:lastModifiedBy>aurora smit</cp:lastModifiedBy>
  <cp:revision>99</cp:revision>
  <cp:lastPrinted>2015-09-02T12:31:13Z</cp:lastPrinted>
  <dcterms:created xsi:type="dcterms:W3CDTF">2009-08-21T11:56:10Z</dcterms:created>
  <dcterms:modified xsi:type="dcterms:W3CDTF">2016-06-26T19:44:25Z</dcterms:modified>
</cp:coreProperties>
</file>